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372" r:id="rId3"/>
    <p:sldId id="410" r:id="rId4"/>
    <p:sldId id="408" r:id="rId5"/>
    <p:sldId id="407" r:id="rId6"/>
    <p:sldId id="411" r:id="rId7"/>
    <p:sldId id="417" r:id="rId8"/>
    <p:sldId id="418" r:id="rId9"/>
    <p:sldId id="419" r:id="rId10"/>
    <p:sldId id="421" r:id="rId11"/>
    <p:sldId id="422" r:id="rId12"/>
    <p:sldId id="354" r:id="rId13"/>
    <p:sldId id="413" r:id="rId14"/>
    <p:sldId id="412" r:id="rId15"/>
    <p:sldId id="416" r:id="rId16"/>
    <p:sldId id="399" r:id="rId17"/>
    <p:sldId id="365" r:id="rId18"/>
    <p:sldId id="409" r:id="rId19"/>
    <p:sldId id="414" r:id="rId20"/>
    <p:sldId id="415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7FDC978-DC17-4797-BC63-572EEDF1B4D3}">
          <p14:sldIdLst>
            <p14:sldId id="259"/>
          </p14:sldIdLst>
        </p14:section>
        <p14:section name="Neutron capture measurements" id="{5CF565D5-B554-421A-9D0F-6A4D9F6DE96B}">
          <p14:sldIdLst>
            <p14:sldId id="372"/>
          </p14:sldIdLst>
        </p14:section>
        <p14:section name="Tm171: Different beams and cross-sections" id="{629D1DEB-3B50-487A-8A39-5FCCBE1813D7}">
          <p14:sldIdLst>
            <p14:sldId id="410"/>
            <p14:sldId id="408"/>
            <p14:sldId id="407"/>
            <p14:sldId id="411"/>
          </p14:sldIdLst>
        </p14:section>
        <p14:section name="Measurement at SARAF" id="{3EE80050-8025-4314-B049-2D16FD349051}">
          <p14:sldIdLst>
            <p14:sldId id="417"/>
            <p14:sldId id="418"/>
            <p14:sldId id="419"/>
            <p14:sldId id="421"/>
            <p14:sldId id="422"/>
          </p14:sldIdLst>
        </p14:section>
        <p14:section name="Measurement at n_TOF" id="{88EDE983-1071-40A1-BCAD-09F54B3566FC}">
          <p14:sldIdLst>
            <p14:sldId id="354"/>
            <p14:sldId id="413"/>
            <p14:sldId id="412"/>
            <p14:sldId id="416"/>
          </p14:sldIdLst>
        </p14:section>
        <p14:section name="Summary and Conclusions" id="{4C637148-F660-41C6-9F08-ADD18686F29B}">
          <p14:sldIdLst>
            <p14:sldId id="399"/>
            <p14:sldId id="365"/>
            <p14:sldId id="409"/>
            <p14:sldId id="414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4FF2B"/>
    <a:srgbClr val="0000FF"/>
    <a:srgbClr val="F03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411" autoAdjust="0"/>
  </p:normalViewPr>
  <p:slideViewPr>
    <p:cSldViewPr>
      <p:cViewPr>
        <p:scale>
          <a:sx n="60" d="100"/>
          <a:sy n="60" d="100"/>
        </p:scale>
        <p:origin x="1152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C39F97-C854-4954-8ED0-16952CDFBAB2}" type="datetimeFigureOut">
              <a:rPr lang="es-ES"/>
              <a:pPr>
                <a:defRPr/>
              </a:pPr>
              <a:t>28/11/2016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C5E481-ABE5-4C2F-A447-AFA197F60F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095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err="1" smtClean="0"/>
              <a:t>Sigue</a:t>
            </a:r>
            <a:r>
              <a:rPr lang="en-US" altLang="en-US" dirty="0" smtClean="0"/>
              <a:t> con el ,</a:t>
            </a:r>
            <a:r>
              <a:rPr lang="en-US" altLang="en-US" dirty="0" err="1" smtClean="0"/>
              <a:t>ogo</a:t>
            </a:r>
            <a:r>
              <a:rPr lang="en-US" altLang="en-US" dirty="0" smtClean="0"/>
              <a:t> de la U. </a:t>
            </a:r>
            <a:r>
              <a:rPr lang="en-US" altLang="en-US" dirty="0" err="1" smtClean="0"/>
              <a:t>Sevilla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todas</a:t>
            </a:r>
            <a:r>
              <a:rPr lang="en-US" altLang="en-US" dirty="0" smtClean="0"/>
              <a:t> las </a:t>
            </a:r>
            <a:r>
              <a:rPr lang="en-US" altLang="en-US" dirty="0" err="1" smtClean="0"/>
              <a:t>transparencias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err="1" smtClean="0"/>
              <a:t>Agnade</a:t>
            </a:r>
            <a:r>
              <a:rPr lang="en-US" altLang="en-US" dirty="0" smtClean="0"/>
              <a:t> mi </a:t>
            </a:r>
            <a:r>
              <a:rPr lang="en-US" altLang="en-US" dirty="0" err="1" smtClean="0"/>
              <a:t>nombre</a:t>
            </a:r>
            <a:r>
              <a:rPr lang="en-US" altLang="en-US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err="1" smtClean="0"/>
              <a:t>Pon</a:t>
            </a:r>
            <a:r>
              <a:rPr lang="en-US" altLang="en-US" dirty="0" smtClean="0"/>
              <a:t> mas </a:t>
            </a:r>
            <a:r>
              <a:rPr lang="en-US" altLang="en-US" dirty="0" err="1" smtClean="0"/>
              <a:t>abajo</a:t>
            </a:r>
            <a:r>
              <a:rPr lang="en-US" altLang="en-US" dirty="0" smtClean="0"/>
              <a:t> el pie de </a:t>
            </a:r>
            <a:r>
              <a:rPr lang="en-US" altLang="en-US" dirty="0" err="1" smtClean="0"/>
              <a:t>pagina</a:t>
            </a:r>
            <a:r>
              <a:rPr lang="en-US" altLang="en-US" dirty="0" smtClean="0"/>
              <a:t> para que “no </a:t>
            </a:r>
            <a:r>
              <a:rPr lang="en-US" altLang="en-US" dirty="0" err="1" smtClean="0"/>
              <a:t>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moleste</a:t>
            </a:r>
            <a:r>
              <a:rPr lang="en-US" altLang="en-US" dirty="0" smtClean="0"/>
              <a:t>” </a:t>
            </a:r>
            <a:r>
              <a:rPr lang="en-US" altLang="en-US" dirty="0" err="1" smtClean="0"/>
              <a:t>luego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USA “MASTER SLIDE” DESIGN, SI NO ES LA MUERTE!!!!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err="1" smtClean="0"/>
              <a:t>n_TOF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lugar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n_TOF</a:t>
            </a:r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A8FC9-460B-4987-AD1C-3EC4CEE0B0E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7343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Pasar</a:t>
            </a:r>
            <a:r>
              <a:rPr lang="es-ES" baseline="0" dirty="0" smtClean="0"/>
              <a:t> rapidito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446C-D427-47F2-9F41-182247BAFB9D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6120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Pasar</a:t>
            </a:r>
            <a:r>
              <a:rPr lang="es-ES" baseline="0" dirty="0" smtClean="0"/>
              <a:t> rapidito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446C-D427-47F2-9F41-182247BAFB9D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5782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Pasar</a:t>
            </a:r>
            <a:r>
              <a:rPr lang="es-ES" baseline="0" dirty="0" smtClean="0"/>
              <a:t> rapidito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446C-D427-47F2-9F41-182247BAFB9D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4213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Agnade colores o espacios entre parrafos para que sea mejor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Menciona la no linearidad de los L6D6 en nuestro punto de operacion, y el rebote del 3-4%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“In the coming months the neutron sensitivity will“ -&gt; “In the coming months the weighting functions and the neutron sensitivity will“ </a:t>
            </a:r>
            <a:endParaRPr lang="es-ES_tradnl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B5AFB-D2AB-4C50-B946-6FE563B56BD9}" type="slidenum">
              <a:rPr lang="es-E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913781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Agnade colores o espacios entre parrafos para que sea mejor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Menciona la no linearidad de los L6D6 en nuestro punto de operacion, y el rebote del 3-4%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“In the coming months the neutron sensitivity will“ -&gt; “In the coming months the weighting functions and the neutron sensitivity will“ </a:t>
            </a:r>
            <a:endParaRPr lang="es-ES_tradnl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B5AFB-D2AB-4C50-B946-6FE563B56BD9}" type="slidenum">
              <a:rPr lang="es-E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3006414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What you call B6D6 #2 was the </a:t>
            </a:r>
            <a:r>
              <a:rPr lang="en-US" altLang="en-US" dirty="0" err="1" smtClean="0"/>
              <a:t>NaI</a:t>
            </a:r>
            <a:r>
              <a:rPr lang="en-US" altLang="en-US" dirty="0" smtClean="0"/>
              <a:t>, no? </a:t>
            </a:r>
            <a:endParaRPr lang="es-ES_tradnl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DE4C3-FF88-4554-AB24-47F18A7DA05A}" type="slidenum">
              <a:rPr lang="es-E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4090387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What you call B6D6 #2 was the </a:t>
            </a:r>
            <a:r>
              <a:rPr lang="en-US" altLang="en-US" dirty="0" err="1" smtClean="0"/>
              <a:t>NaI</a:t>
            </a:r>
            <a:r>
              <a:rPr lang="en-US" altLang="en-US" dirty="0" smtClean="0"/>
              <a:t>, no? </a:t>
            </a:r>
            <a:r>
              <a:rPr lang="en-GB" altLang="en-US" sz="1200" dirty="0" smtClean="0"/>
              <a:t>The proportionality between efficiency and </a:t>
            </a:r>
            <a:r>
              <a:rPr lang="en-GB" altLang="en-US" sz="1200" dirty="0" smtClean="0">
                <a:sym typeface="Symbol" pitchFamily="18" charset="2"/>
              </a:rPr>
              <a:t>-ray energy is obtained by software manipulation of the detector response </a:t>
            </a:r>
            <a:endParaRPr lang="es-ES_tradnl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DE4C3-FF88-4554-AB24-47F18A7DA05A}" type="slidenum">
              <a:rPr lang="es-E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47516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What you call B6D6 #2 was the </a:t>
            </a:r>
            <a:r>
              <a:rPr lang="en-US" altLang="en-US" dirty="0" err="1" smtClean="0"/>
              <a:t>NaI</a:t>
            </a:r>
            <a:r>
              <a:rPr lang="en-US" altLang="en-US" dirty="0" smtClean="0"/>
              <a:t>, no? </a:t>
            </a:r>
            <a:endParaRPr lang="es-ES_tradnl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DE4C3-FF88-4554-AB24-47F18A7DA05A}" type="slidenum">
              <a:rPr lang="es-E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2303191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What you call B6D6 #2 was the </a:t>
            </a:r>
            <a:r>
              <a:rPr lang="en-US" altLang="en-US" dirty="0" err="1" smtClean="0"/>
              <a:t>NaI</a:t>
            </a:r>
            <a:r>
              <a:rPr lang="en-US" altLang="en-US" dirty="0" smtClean="0"/>
              <a:t>, no? </a:t>
            </a:r>
            <a:endParaRPr lang="es-ES_tradnl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DE4C3-FF88-4554-AB24-47F18A7DA05A}" type="slidenum">
              <a:rPr lang="es-E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4228514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What you call B6D6 #2 was the </a:t>
            </a:r>
            <a:r>
              <a:rPr lang="en-US" altLang="en-US" dirty="0" err="1" smtClean="0"/>
              <a:t>NaI</a:t>
            </a:r>
            <a:r>
              <a:rPr lang="en-US" altLang="en-US" dirty="0" smtClean="0"/>
              <a:t>, no? </a:t>
            </a:r>
            <a:endParaRPr lang="es-ES_tradnl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DE4C3-FF88-4554-AB24-47F18A7DA05A}" type="slidenum">
              <a:rPr lang="es-E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1616056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Pasar</a:t>
            </a:r>
            <a:r>
              <a:rPr lang="es-ES" baseline="0" dirty="0" smtClean="0"/>
              <a:t> rapidito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446C-D427-47F2-9F41-182247BAFB9D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47761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Pasar</a:t>
            </a:r>
            <a:r>
              <a:rPr lang="es-ES" baseline="0" dirty="0" smtClean="0"/>
              <a:t> rapidito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446C-D427-47F2-9F41-182247BAFB9D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7661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Pasar</a:t>
            </a:r>
            <a:r>
              <a:rPr lang="es-ES" baseline="0" dirty="0" smtClean="0"/>
              <a:t> rapidito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446C-D427-47F2-9F41-182247BAFB9D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1758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Pasar</a:t>
            </a:r>
            <a:r>
              <a:rPr lang="es-ES" baseline="0" dirty="0" smtClean="0"/>
              <a:t> rapidito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446C-D427-47F2-9F41-182247BAFB9D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1510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_tradnl" altLang="en-US" dirty="0" smtClean="0"/>
              <a:t>Quita</a:t>
            </a:r>
            <a:r>
              <a:rPr lang="es-ES_tradnl" altLang="en-US" baseline="0" dirty="0" smtClean="0"/>
              <a:t> algo de información, me parece q está demasiado densa,</a:t>
            </a:r>
            <a:endParaRPr lang="es-ES_tradnl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60E245-329B-4639-A8A5-3DDC9BE6ED34}" type="slidenum">
              <a:rPr lang="es-E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172844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s_nto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tp.us.es/ftp/pub/Logos/marca-dos-tintas_300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4" y="202308"/>
            <a:ext cx="1275755" cy="127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752" y="429555"/>
            <a:ext cx="1150618" cy="8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>
          <a:xfrm>
            <a:off x="107950" y="116632"/>
            <a:ext cx="8904288" cy="66048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011" y="493056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76064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98065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latin typeface="+mj-lt"/>
              </a:defRPr>
            </a:lvl1pPr>
            <a:lvl2pPr marL="742950" indent="-28575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/>
            </a:lvl2pPr>
            <a:lvl3pPr marL="1257300" indent="-34290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971550" y="6232227"/>
            <a:ext cx="655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dirty="0" smtClean="0"/>
              <a:t>FAMN </a:t>
            </a:r>
            <a:r>
              <a:rPr lang="es-ES" dirty="0" err="1" smtClean="0"/>
              <a:t>Seminar</a:t>
            </a:r>
            <a:r>
              <a:rPr lang="es-ES" dirty="0" smtClean="0"/>
              <a:t>, 11</a:t>
            </a:r>
            <a:r>
              <a:rPr lang="es-ES" baseline="30000" dirty="0" smtClean="0"/>
              <a:t>th</a:t>
            </a:r>
            <a:r>
              <a:rPr lang="es-ES" dirty="0" smtClean="0"/>
              <a:t> </a:t>
            </a:r>
            <a:r>
              <a:rPr lang="es-ES" dirty="0" err="1" smtClean="0"/>
              <a:t>December</a:t>
            </a:r>
            <a:r>
              <a:rPr lang="es-ES" dirty="0" smtClean="0"/>
              <a:t> 2015, Sevilla</a:t>
            </a:r>
            <a:endParaRPr lang="es-ES" dirty="0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164289" y="6369543"/>
            <a:ext cx="1080119" cy="3519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4DA26-D69E-45C0-982A-51DD64BD54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442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/>
          <p:nvPr/>
        </p:nvSpPr>
        <p:spPr>
          <a:xfrm>
            <a:off x="611560" y="4140200"/>
            <a:ext cx="7920880" cy="9652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1FD1CC6B-0073-4067-A213-70E1D93B77A5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/>
              <a:t>INTC Meeting 1/2 February 2012</a:t>
            </a: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311D5-FAEC-4DAF-A766-7EC737407BA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475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s_nto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tp.us.es/ftp/pub/Logos/marca-dos-tintas_300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74663"/>
            <a:ext cx="10175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15950"/>
            <a:ext cx="990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>
          <a:xfrm>
            <a:off x="107950" y="116632"/>
            <a:ext cx="8904288" cy="66048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679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76064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98065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latin typeface="+mj-lt"/>
              </a:defRPr>
            </a:lvl1pPr>
            <a:lvl2pPr marL="742950" indent="-28575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/>
            </a:lvl2pPr>
            <a:lvl3pPr marL="1257300" indent="-34290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971550" y="6165304"/>
            <a:ext cx="655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164289" y="6369543"/>
            <a:ext cx="1080119" cy="3519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4DA26-D69E-45C0-982A-51DD64BD54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010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873-A8CC-4680-B92B-676EF7CF1CE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789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433513" y="6356350"/>
            <a:ext cx="5916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54925" y="6356350"/>
            <a:ext cx="1031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9E81B7-6C30-4490-B9BE-C3E81ECC7D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5 Marcador de número de diapositiva"/>
          <p:cNvSpPr txBox="1">
            <a:spLocks/>
          </p:cNvSpPr>
          <p:nvPr userDrawn="1"/>
        </p:nvSpPr>
        <p:spPr>
          <a:xfrm>
            <a:off x="7654925" y="6356350"/>
            <a:ext cx="1031875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  <p:sldLayoutId id="2147483694" r:id="rId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cad=rja&amp;uact=8&amp;ved=0ahUKEwiS7OrnybbJAhXKwBQKHc7PAb4QjRwIBw&amp;url=http://indico.psi.ch/event/chanda&amp;psig=AFQjCNGFRmdK3qnR9uiXCfS9544cPO4GnQ&amp;ust=144891892800176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1.bin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8.png"/><Relationship Id="rId3" Type="http://schemas.openxmlformats.org/officeDocument/2006/relationships/notesSlide" Target="../notesSlides/notesSlide15.xml"/><Relationship Id="rId17" Type="http://schemas.openxmlformats.org/officeDocument/2006/relationships/image" Target="../media/image43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7.png"/><Relationship Id="rId1" Type="http://schemas.openxmlformats.org/officeDocument/2006/relationships/tags" Target="../tags/tag5.xml"/><Relationship Id="rId15" Type="http://schemas.openxmlformats.org/officeDocument/2006/relationships/image" Target="../media/image106.png"/><Relationship Id="rId19" Type="http://schemas.openxmlformats.org/officeDocument/2006/relationships/image" Target="../media/image8.png"/><Relationship Id="rId14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h/url?sa=i&amp;rct=j&amp;q=&amp;esrc=s&amp;frm=1&amp;source=images&amp;cd=&amp;cad=rja&amp;docid=3t0z6YJxjS3jaM&amp;tbnid=EoW45ifLCueGTM:&amp;ved=0CAUQjRw&amp;url=http://www.whatisnuclear.com/articles/radioactivity.html&amp;ei=aV9xUe6OMcboOsK9gfgF&amp;bvm=bv.45373924,d.ZWU&amp;psig=AFQjCNHksraTT3c_WZNbE3OCIhawQzqpNg&amp;ust=1366470877078629" TargetMode="External"/><Relationship Id="rId3" Type="http://schemas.openxmlformats.org/officeDocument/2006/relationships/hyperlink" Target="http://www.google.ch/url?sa=i&amp;rct=j&amp;q=&amp;esrc=s&amp;frm=1&amp;source=images&amp;cd=&amp;cad=rja&amp;docid=t7Zrrs59VutFjM&amp;tbnid=ub08hVwAyqcSnM:&amp;ved=0CAUQjRw&amp;url=http://www.idi.mineco.gob.es/portal/site/MICINN/menuitem.8ce192e94ba842bea3bc811001432ea0/?vgnextoid=2551ce2335c33210VgnVCM1000001d04140aRCRD&amp;ei=e1txUZ-uOMavPN-sgIAL&amp;bvm=bv.45373924,d.ZWU&amp;psig=AFQjCNFskPxoqq9cH7A-WNCnhnC_lqlE1w&amp;ust=1366469827282748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0825" y="1362075"/>
            <a:ext cx="8493125" cy="48752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70025" y="5338147"/>
            <a:ext cx="6054725" cy="561975"/>
          </a:xfrm>
        </p:spPr>
        <p:txBody>
          <a:bodyPr/>
          <a:lstStyle/>
          <a:p>
            <a:pPr>
              <a:defRPr/>
            </a:pP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VIII CPAN DAYS, Zaragoza,  28</a:t>
            </a:r>
            <a:r>
              <a:rPr lang="en-US" sz="1800" b="1" baseline="30000" dirty="0" smtClean="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30</a:t>
            </a:r>
            <a:r>
              <a:rPr lang="en-US" sz="1800" b="1" baseline="30000" dirty="0" smtClean="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 November 2016</a:t>
            </a:r>
            <a:endParaRPr lang="en-US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350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085850" y="1889537"/>
            <a:ext cx="7048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chemeClr val="accent1"/>
                </a:solidFill>
                <a:latin typeface="Calibri" pitchFamily="34" charset="0"/>
              </a:rPr>
              <a:t>N</a:t>
            </a:r>
            <a:r>
              <a:rPr lang="en-US" altLang="en-US" sz="4000" dirty="0" smtClean="0">
                <a:solidFill>
                  <a:schemeClr val="accent1"/>
                </a:solidFill>
                <a:latin typeface="Calibri" pitchFamily="34" charset="0"/>
              </a:rPr>
              <a:t>eutron beams and techniques for the measurement of neutron capture cross sections</a:t>
            </a:r>
            <a:endParaRPr lang="en-US" altLang="en-US" sz="40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127" name="8 CuadroTexto"/>
          <p:cNvSpPr txBox="1">
            <a:spLocks noChangeArrowheads="1"/>
          </p:cNvSpPr>
          <p:nvPr/>
        </p:nvSpPr>
        <p:spPr bwMode="auto">
          <a:xfrm>
            <a:off x="575208" y="4290337"/>
            <a:ext cx="7844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dirty="0" smtClean="0">
                <a:latin typeface="Calibri" pitchFamily="34" charset="0"/>
              </a:rPr>
              <a:t> </a:t>
            </a:r>
            <a:r>
              <a:rPr lang="en-US" altLang="en-US" sz="2000" b="1" dirty="0">
                <a:latin typeface="Calibri" pitchFamily="34" charset="0"/>
              </a:rPr>
              <a:t>J. </a:t>
            </a:r>
            <a:r>
              <a:rPr lang="en-US" altLang="en-US" sz="2000" b="1" dirty="0" smtClean="0">
                <a:latin typeface="Calibri" pitchFamily="34" charset="0"/>
              </a:rPr>
              <a:t>Lerendegui-Marco, </a:t>
            </a:r>
            <a:r>
              <a:rPr lang="en-US" altLang="en-US" sz="2000" dirty="0" smtClean="0">
                <a:latin typeface="Calibri" pitchFamily="34" charset="0"/>
              </a:rPr>
              <a:t>C. Guerrero and J.M. Quesada</a:t>
            </a:r>
            <a:endParaRPr lang="es-ES_tradnl" altLang="en-US" sz="2000" dirty="0">
              <a:latin typeface="Calibri" pitchFamily="34" charset="0"/>
            </a:endParaRPr>
          </a:p>
        </p:txBody>
      </p:sp>
      <p:pic>
        <p:nvPicPr>
          <p:cNvPr id="5128" name="Picture 2" descr="http://ftp.us.es/ftp/pub/Logos/marca-dos-tintas_3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6675"/>
            <a:ext cx="12969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12192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97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MACS </a:t>
            </a:r>
            <a:r>
              <a:rPr lang="es-ES" dirty="0" err="1"/>
              <a:t>results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baseline="30000" dirty="0" smtClean="0"/>
              <a:t>171</a:t>
            </a:r>
            <a:r>
              <a:rPr lang="es-ES" dirty="0" smtClean="0"/>
              <a:t>Tm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81837" y="1380527"/>
            <a:ext cx="5261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err="1">
                <a:latin typeface="Symbol" panose="05050102010706020507" pitchFamily="18" charset="2"/>
              </a:rPr>
              <a:t>s</a:t>
            </a:r>
            <a:r>
              <a:rPr lang="es-ES" sz="2400" baseline="-25000" dirty="0" err="1">
                <a:latin typeface="Calibri" panose="020F0502020204030204" pitchFamily="34" charset="0"/>
              </a:rPr>
              <a:t>MACS</a:t>
            </a:r>
            <a:r>
              <a:rPr lang="es-ES" sz="2400" dirty="0">
                <a:latin typeface="Calibri" panose="020F0502020204030204" pitchFamily="34" charset="0"/>
              </a:rPr>
              <a:t> (</a:t>
            </a:r>
            <a:r>
              <a:rPr lang="es-ES" sz="2400" baseline="30000" dirty="0" smtClean="0">
                <a:latin typeface="Calibri" panose="020F0502020204030204" pitchFamily="34" charset="0"/>
              </a:rPr>
              <a:t>171</a:t>
            </a:r>
            <a:r>
              <a:rPr lang="es-ES" sz="2400" dirty="0" smtClean="0">
                <a:latin typeface="Calibri" panose="020F0502020204030204" pitchFamily="34" charset="0"/>
              </a:rPr>
              <a:t>Tm</a:t>
            </a:r>
            <a:r>
              <a:rPr lang="es-ES" sz="2400" dirty="0">
                <a:latin typeface="Calibri" panose="020F0502020204030204" pitchFamily="34" charset="0"/>
              </a:rPr>
              <a:t>, </a:t>
            </a:r>
            <a:r>
              <a:rPr lang="es-ES" sz="2400" dirty="0" err="1">
                <a:latin typeface="Calibri" panose="020F0502020204030204" pitchFamily="34" charset="0"/>
              </a:rPr>
              <a:t>kT</a:t>
            </a:r>
            <a:r>
              <a:rPr lang="es-ES" sz="2400" dirty="0">
                <a:latin typeface="Calibri" panose="020F0502020204030204" pitchFamily="34" charset="0"/>
              </a:rPr>
              <a:t>=30 </a:t>
            </a:r>
            <a:r>
              <a:rPr lang="es-ES" sz="2400" dirty="0" err="1">
                <a:latin typeface="Calibri" panose="020F0502020204030204" pitchFamily="34" charset="0"/>
              </a:rPr>
              <a:t>keV</a:t>
            </a:r>
            <a:r>
              <a:rPr lang="es-ES" sz="2400" dirty="0">
                <a:latin typeface="Calibri" panose="020F0502020204030204" pitchFamily="34" charset="0"/>
              </a:rPr>
              <a:t>) = </a:t>
            </a:r>
            <a:r>
              <a:rPr lang="es-ES" sz="2400" dirty="0" smtClean="0">
                <a:latin typeface="Calibri" panose="020F0502020204030204" pitchFamily="34" charset="0"/>
              </a:rPr>
              <a:t>183 (27</a:t>
            </a:r>
            <a:r>
              <a:rPr lang="es-ES" sz="2400" baseline="30000" dirty="0" smtClean="0">
                <a:latin typeface="Calibri" panose="020F0502020204030204" pitchFamily="34" charset="0"/>
              </a:rPr>
              <a:t>*</a:t>
            </a:r>
            <a:r>
              <a:rPr lang="es-ES" sz="2400" dirty="0" smtClean="0">
                <a:latin typeface="Calibri" panose="020F0502020204030204" pitchFamily="34" charset="0"/>
              </a:rPr>
              <a:t>) </a:t>
            </a:r>
            <a:r>
              <a:rPr lang="es-ES" sz="2400" dirty="0" err="1">
                <a:latin typeface="Calibri" panose="020F0502020204030204" pitchFamily="34" charset="0"/>
              </a:rPr>
              <a:t>mb</a:t>
            </a:r>
            <a:r>
              <a:rPr lang="es-ES" sz="24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8" name="Picture 21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1988840"/>
            <a:ext cx="6912768" cy="37148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045361" y="1501977"/>
            <a:ext cx="2381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baseline="30000" dirty="0" smtClean="0">
                <a:latin typeface="Calibri" panose="020F0502020204030204" pitchFamily="34" charset="0"/>
              </a:rPr>
              <a:t>*</a:t>
            </a:r>
            <a:r>
              <a:rPr lang="es-ES" sz="1400" b="1" dirty="0" err="1" smtClean="0">
                <a:latin typeface="Calibri" panose="020F0502020204030204" pitchFamily="34" charset="0"/>
              </a:rPr>
              <a:t>Preliminary</a:t>
            </a:r>
            <a:r>
              <a:rPr lang="es-ES" sz="1400" b="1" dirty="0" smtClean="0">
                <a:latin typeface="Calibri" panose="020F0502020204030204" pitchFamily="34" charset="0"/>
              </a:rPr>
              <a:t> 15% </a:t>
            </a:r>
            <a:r>
              <a:rPr lang="es-ES" sz="1400" b="1" dirty="0" err="1" smtClean="0">
                <a:latin typeface="Calibri" panose="020F0502020204030204" pitchFamily="34" charset="0"/>
              </a:rPr>
              <a:t>uncertainty</a:t>
            </a:r>
            <a:r>
              <a:rPr lang="es-ES" sz="1400" b="1" dirty="0" smtClean="0">
                <a:latin typeface="Calibri" panose="020F0502020204030204" pitchFamily="34" charset="0"/>
              </a:rPr>
              <a:t> 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3707904" y="3960377"/>
            <a:ext cx="3528392" cy="4767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 rot="388967">
            <a:off x="5374509" y="3892373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Calibri" panose="020F0502020204030204" pitchFamily="34" charset="0"/>
              </a:rPr>
              <a:t>x</a:t>
            </a:r>
            <a:r>
              <a:rPr lang="es-ES" dirty="0" smtClean="0">
                <a:solidFill>
                  <a:srgbClr val="FF0000"/>
                </a:solidFill>
                <a:latin typeface="Calibri" panose="020F0502020204030204" pitchFamily="34" charset="0"/>
              </a:rPr>
              <a:t>0,6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928694" y="6093978"/>
            <a:ext cx="3085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Calibri" panose="020F0502020204030204" pitchFamily="34" charset="0"/>
              </a:rPr>
              <a:t>25% error </a:t>
            </a:r>
            <a:r>
              <a:rPr lang="es-ES" sz="1400" dirty="0" err="1" smtClean="0">
                <a:latin typeface="Calibri" panose="020F0502020204030204" pitchFamily="34" charset="0"/>
              </a:rPr>
              <a:t>bars</a:t>
            </a:r>
            <a:r>
              <a:rPr lang="es-ES" sz="1400" dirty="0" smtClean="0">
                <a:latin typeface="Calibri" panose="020F0502020204030204" pitchFamily="34" charset="0"/>
              </a:rPr>
              <a:t> </a:t>
            </a:r>
            <a:r>
              <a:rPr lang="es-ES" sz="1400" dirty="0" err="1" smtClean="0">
                <a:latin typeface="Calibri" panose="020F0502020204030204" pitchFamily="34" charset="0"/>
              </a:rPr>
              <a:t>for</a:t>
            </a:r>
            <a:r>
              <a:rPr lang="es-ES" sz="1400" dirty="0" smtClean="0">
                <a:latin typeface="Calibri" panose="020F0502020204030204" pitchFamily="34" charset="0"/>
              </a:rPr>
              <a:t> </a:t>
            </a:r>
            <a:r>
              <a:rPr lang="es-ES" sz="1400" dirty="0" err="1" smtClean="0">
                <a:latin typeface="Calibri" panose="020F0502020204030204" pitchFamily="34" charset="0"/>
              </a:rPr>
              <a:t>theoretical</a:t>
            </a:r>
            <a:r>
              <a:rPr lang="es-ES" sz="1400" dirty="0" smtClean="0">
                <a:latin typeface="Calibri" panose="020F0502020204030204" pitchFamily="34" charset="0"/>
              </a:rPr>
              <a:t> </a:t>
            </a:r>
            <a:r>
              <a:rPr lang="es-ES" sz="1400" dirty="0" err="1" smtClean="0">
                <a:latin typeface="Calibri" panose="020F0502020204030204" pitchFamily="34" charset="0"/>
              </a:rPr>
              <a:t>estimates</a:t>
            </a:r>
            <a:endParaRPr lang="es-ES" sz="1400" dirty="0" smtClean="0">
              <a:latin typeface="Calibri" panose="020F0502020204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545381" y="3530037"/>
            <a:ext cx="139333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This</a:t>
            </a:r>
            <a:r>
              <a:rPr lang="es-E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work</a:t>
            </a:r>
            <a:endParaRPr lang="es-ES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s-E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(183±27 </a:t>
            </a:r>
            <a:r>
              <a:rPr lang="es-ES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mb</a:t>
            </a:r>
            <a:r>
              <a:rPr lang="es-E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755576" y="5631502"/>
            <a:ext cx="7920880" cy="436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x-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n_TOF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8460432" y="6453336"/>
            <a:ext cx="535360" cy="31998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s-ES_tradnl" dirty="0" smtClean="0"/>
              <a:t>10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81307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4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3995936" y="3573016"/>
            <a:ext cx="504056" cy="144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269776"/>
            <a:ext cx="5760640" cy="1143000"/>
          </a:xfrm>
        </p:spPr>
        <p:txBody>
          <a:bodyPr/>
          <a:lstStyle/>
          <a:p>
            <a:r>
              <a:rPr lang="en-US" dirty="0" smtClean="0"/>
              <a:t>Thermal Cross-section measurement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9" name="Content Placeholder 1"/>
          <p:cNvSpPr>
            <a:spLocks noGrp="1"/>
          </p:cNvSpPr>
          <p:nvPr>
            <p:ph idx="1"/>
          </p:nvPr>
        </p:nvSpPr>
        <p:spPr>
          <a:xfrm>
            <a:off x="0" y="1340768"/>
            <a:ext cx="8928992" cy="4982765"/>
          </a:xfrm>
        </p:spPr>
        <p:txBody>
          <a:bodyPr/>
          <a:lstStyle/>
          <a:p>
            <a:pPr lvl="1" eaLnBrk="1" hangingPunct="1">
              <a:defRPr/>
            </a:pPr>
            <a:endParaRPr lang="en-US" sz="1800" dirty="0" smtClean="0">
              <a:sym typeface="Wingdings" panose="05000000000000000000" pitchFamily="2" charset="2"/>
            </a:endParaRPr>
          </a:p>
          <a:p>
            <a:pPr lvl="1" eaLnBrk="1" hangingPunct="1"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lvl="1" eaLnBrk="1" hangingPunct="1">
              <a:defRPr/>
            </a:pPr>
            <a:endParaRPr lang="en-US" sz="1800" dirty="0" smtClean="0">
              <a:sym typeface="Wingdings" panose="05000000000000000000" pitchFamily="2" charset="2"/>
            </a:endParaRPr>
          </a:p>
          <a:p>
            <a:pPr lvl="1" eaLnBrk="1" hangingPunct="1">
              <a:defRPr/>
            </a:pPr>
            <a:endParaRPr lang="en-US" sz="1800" dirty="0" smtClean="0"/>
          </a:p>
          <a:p>
            <a:pPr lvl="1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>
              <a:latin typeface="+mn-lt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1800" dirty="0" smtClean="0">
              <a:latin typeface="+mn-lt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1800" dirty="0">
              <a:latin typeface="+mn-lt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1800" dirty="0" smtClean="0">
              <a:latin typeface="+mn-lt"/>
            </a:endParaRPr>
          </a:p>
          <a:p>
            <a:pPr eaLnBrk="1" hangingPunct="1">
              <a:defRPr/>
            </a:pPr>
            <a:endParaRPr lang="en-US" sz="1800" dirty="0" smtClean="0">
              <a:latin typeface="+mn-lt"/>
            </a:endParaRPr>
          </a:p>
          <a:p>
            <a:pPr marL="0" indent="0" eaLnBrk="1" hangingPunct="1">
              <a:buNone/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03353" y="484672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264844" y="1268760"/>
            <a:ext cx="408666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endParaRPr lang="en-US" sz="2000" b="1" dirty="0" smtClean="0">
              <a:solidFill>
                <a:srgbClr val="0070C0"/>
              </a:solidFill>
              <a:latin typeface="+mn-lt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+mn-lt"/>
              </a:rPr>
              <a:t>Thermal </a:t>
            </a:r>
            <a:r>
              <a:rPr lang="en-US" sz="2000" b="1" dirty="0" smtClean="0">
                <a:latin typeface="+mn-lt"/>
              </a:rPr>
              <a:t>cross-section</a:t>
            </a:r>
            <a:r>
              <a:rPr lang="en-US" sz="2000" dirty="0" smtClean="0">
                <a:latin typeface="+mn-lt"/>
              </a:rPr>
              <a:t>: 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Maxwellian</a:t>
            </a:r>
            <a:r>
              <a:rPr lang="en-US" sz="2000" dirty="0" smtClean="0">
                <a:latin typeface="+mn-lt"/>
              </a:rPr>
              <a:t> spectra @ KT= 25meV 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rompt 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G</a:t>
            </a:r>
            <a:r>
              <a:rPr lang="en-US" sz="2000" dirty="0">
                <a:latin typeface="+mn-lt"/>
              </a:rPr>
              <a:t>amma 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sz="2000" dirty="0">
                <a:latin typeface="+mn-lt"/>
              </a:rPr>
              <a:t>ctivation 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nalysis </a:t>
            </a:r>
            <a:r>
              <a:rPr lang="en-US" sz="2000" dirty="0">
                <a:latin typeface="+mn-lt"/>
              </a:rPr>
              <a:t>using </a:t>
            </a:r>
            <a:r>
              <a:rPr lang="en-US" sz="2000" dirty="0" smtClean="0">
                <a:latin typeface="+mn-lt"/>
              </a:rPr>
              <a:t>the </a:t>
            </a:r>
            <a:r>
              <a:rPr lang="en-US" sz="2000" dirty="0" err="1">
                <a:latin typeface="+mn-lt"/>
              </a:rPr>
              <a:t>n_TOF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targets</a:t>
            </a:r>
            <a:endParaRPr lang="en-US" sz="2000" dirty="0" smtClean="0">
              <a:latin typeface="+mn-lt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+mn-lt"/>
            </a:endParaRPr>
          </a:p>
          <a:p>
            <a:pPr>
              <a:buClr>
                <a:schemeClr val="tx2"/>
              </a:buClr>
            </a:pPr>
            <a:endParaRPr lang="en-GB" dirty="0" smtClean="0">
              <a:latin typeface="+mn-lt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dirty="0" smtClean="0">
              <a:latin typeface="+mn-lt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dirty="0" smtClean="0">
              <a:latin typeface="+mn-lt"/>
            </a:endParaRPr>
          </a:p>
          <a:p>
            <a:pPr>
              <a:buClr>
                <a:schemeClr val="tx2"/>
              </a:buClr>
            </a:pPr>
            <a:endParaRPr lang="en-GB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dirty="0" smtClean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AutoShape 2" descr="data:image/jpeg;base64,/9j/4AAQSkZJRgABAQAAAQABAAD/2wCEAAkGBxQQEhQUEhEWFRIVFRUXFhcUGBkXFxcZGRUWHBsfGBwYHiggJB4lIBgVITYlJikrLi4uGCAzODMsNygtLisBCgoKDg0OGhAQGzcmHyQtMCwsLy84LiwtLCwtLDcvLC4tLDQ0NSwsLywsLC8sLDIsLCwsLCwsLCwsLCwsLSwsLP/AABEIAEcCGAMBIgACEQEDEQH/xAAbAAEAAgMBAQAAAAAAAAAAAAAABAUCAwYBB//EAEwQAAIBAgMDCAYGBgYJBQAAAAECAAMRBBIhBRMxBhYiQVNhkdEUFTJRVKEjUnGBkqIzlLGz0/AHQlVyc8E0NUNidHWCtOIXk6Oy4f/EABkBAQEBAQEBAAAAAAAAAAAAAAABAgMEBf/EADERAAIBAQYDBgYCAwAAAAAAAAABAhEDEhMhMVEFUoEEFEFhccEVIjJCodEz8GKRsf/aAAwDAQACEQMRAD8A+4xEQBERAEREAREQBERAEREAREQBERAEREAREQBERAEREAREQBERAEREAREQBERAEREAREQBERAEREAREQBERAEREAREQBERAEREAREQBERAEREAREQBERAEREAREQBERAOd5S4WrVxGCWk7IoqO7kFwCEyGxCkA31Fm01Mra+Lru21FAq2bDucPYMOmi1Ubdka3vujpbUkidpEA5DDY9t1Qql6m7bGPckPrTIqBbi18t8vdwllyrqFBQdSxy4in9GucGqDdbXT3Xz69E5LG17i9nK1dv4utWrpgsJSenQqbp6lesaeapkViEVabdEBgLk8b6aQDOu7Z9oXNTeimdyAXtutwtig9nNvN5cjW9u6VQqVxggarnP6XSzH6VVyWS/skuF9+vG8s/TtrfBYP9ZqfwY9O2t8Fg/1mp/BgGFLe+tnuagobhQurlC9r2tfKNLm/HS0otmPiBs1jUarvPTKVw5q3WmalL+sDnyFbsbcMzDqlqOU+P9IOE9ApekimK2b0j6HdEsoN93mzZlItltbW/VJfp21vgsH+s1P4MAxJq+tU1cUPRqQFi5QuTidMp6OoCktx6KjrlltBn9I0LZfRax0vbNnp27s3G3Xxlf6dtb4LB/rNT+DIe0uVGPwgpnEYCk2+qpRp7nEEgVKjBUz56YspJIJF7aaG+gFfsyriF2bVau1U1aVam2U7wGsFo0DkUr0hnNwCNM3EHUTpXpt6bUYbwA4NSBmfKHzuDZb5c1gvDWRfTtrfBYP9ZqfwZN5PbbqVqtahiKK0cRRFNiEfeIyVAcrKxVTxVgQRpbrgEXA0mNbAMxqX9EbPdnylgtG2cXsW6T8RfjKlalWphdpa1syYYqmtRWFVErE5Doc1zT9njpO9iAa8MmVFAvoBxJJ4dZOs2REAT5Pyyqt6dXAdwAadgHYAfRJ1Az6xPknLL/TsR9tP90k9/DUnbZ7M+dxNtWGW6KsVW7Sp/wC4/nMhUbtKn4385KwGyKtZSygBBpndgi391zMcbs6pRYK62LeyQQVYdxGhn26WVbuVeh8B4t29nTqaRUbtKn4385mKjfXf8b+c9xeFai5RxZha4vfiLzZiMI1PKXFs65l16ou2eWSzMXrVVzeWpirt9d/xt5zYrH67/jbzm2ps6olNarLZH9k//kzoYF2ptUVbohsx905tWdK5HRO1rTPfx0Nak/Xf8bec2Lf6z/jbzmWGwzOGKjRBmbuEnYbY9V1VgFs2ouwF/uM5yw1rQ6wxpaV/JDUf7zfibzmxV/3m/E3nM8RhnpNldSp7/wDKb6GCdkZwvQXiZhqFK5G4u0rTOppVO9vxN5yFtvaS4SlvHDsMwFlY31+0yes5/l4t8L/1rM3I7HaylJySbIg5e0Oxrfi/8p6eX1Dsa34v/KcNVpFVJtc/zxkBqzDQgE3h2cdj6Cs15/7Ps+wdr08XSaqodFUkHOx6he+hkyni6JVmzmy2vcuCL8NDrrOV/o4ps2CqiwJLto3A6DQ2l6mAq8QCAhRlSo4YkqTcBuNtdLzhJJPJHB5SaqWNGvSe1mOrZbEuDe17EHXhNuanZjm0U2bpNodNOPeJW18LVaoK271DJ0MwuQobUnhfWb2wTvVVioWmxVqik3OZPZ4aG+nhMU8hXzJVKtRY5Q92sWtma9gbE8eozGpi6C2u/EZhYudPebcB3mVw2NUPS0V1V8jXvZjUY2PcQbGbMPga1NCAt2dEBKMoKsotbpAgrM9Ddf8AItaxpIuZmsptY5mN78LWOv3TzD1KNS2Vrk3sLtfo8bgnS001cLUy0GsHekbsLgBrqQbHhfWazgXq1EdxuwBU0psQ2trZiOJ0hryCfmTN5R6JzaOxVek2rC+g17jNlqVmN9EJDdJtLC+uspF2FVZQpfLkVsnByWZy1yTw4Lr9sl06FbLWVqQvVucwcWBKAcOPETPQ31J+IejTCliQG9mxc30voBrwijVoMQobpFSwBLA5QbE2Osg4nDVai0PomU0iL5aihiMhXQjvitsp6hzgFHWnamXbOwbN/WI4gjQyP0Kn5kypisOtiW9oZhYuej7zbgO8zM4jDhstyW09nO3EXGo0lfhdn16SWC3Z6dMEo6goyi1ukCCv82meEwFanULMrtcU7mnUCLdVAN1065noa6lhSq4dnyBrtcji1iRxAPAkd02O1BWCswDFggBY+0RcDjxtIOEwNVaoIXIudmez5qbA31RDqrHThbr4xjdimtVJYDdmoGvfUWpFbjvBtJ0LXzLFhQCuxICoSHN2stuN9Z624FrkahSNW1DGwPHrJEgYfZtb0evTqZWqO7kEcGBIsT7iQNRNDbDqq75MpphaZpAmxBFQMU+zTQyP0NL1LescOmbMQMuUEXa924Cw4k909wzYepYIQSc1hdgejxuDqCLjjILYGs1Tf7sBhURhTLC5UIynUaX6VxNrU6+9StuF03gyKyhgGy2LE6E6dUz0NdSRvcNnNPUuDlIAqEA+4kaTY3o43hJH0X6TVujpfWQcNhKqVqj7uoQ9TOAtYBPZGjL90itsGuFchwzVkcVRouVi2ZSGHG12GvdIaXqXWC9HrEhNSLEg51IB4GzWNphha2FqNkUgsb2HTF7ccpOht3T3Zez2o1nZmNRWVMru13W3FP7vXfvkGhgcQKdKnulBo1GqBi4OY9PKABwvmFyfdMlJ9SthVDsSLIxRyM7ZWAuQbcJnSqYVsliPpCVS+dSxAubA90rcLsKtRDqKgqCrQZHuAtqmtjpxvmYEn3CbcfsWtWOYVAhpUqa0hYNdlsxJJ4XIA06hIaLsbNpfU+Z856Nm0vqfM+ckUiSBcWNhce49czEjKUuMxWDosUqEKwtpZzx+yaqe1MASqhxdiFFw4uTwGspeWHJqrVqvXBphMo9prHQe7KZw9TYVZmuMl/6tjrx0t0fsnssuzQtI1qeW27U7J0Z9rGy6X1B4nzmrZFMJUxCrooqLYXJt9EnC83bJNTc098AKuUZwDcXtMNm/psT/AIifuknhao6HtTqqljERIUREQClxnKSlTYqAzW0JW1r/AHzTzrp9m/y85yUQU63nXT7N/l5yJyArip6c4BAbHVDY8f0VGc7Lr+jD9Fi/+Nqfu6UELram3jQfJ6LiaugOalTzrr1XvxknY+0/SFY7itSym1qyZCdOI7pH2ryoweEfd4jFUqTkXyuwBt75D5/bN/tCh+MQDRT/ANeP/wAtpf8AdVZZ8otvehhD6LiK+ct/o1M1Mtre1bhe+n2GcYeWuBXa7Vjik3BwKUhV1NPeLXdyua1r5WBt3zof/UfZf9oUfE+UAj8/T/Ze0v1ZpQ8puVXpdTZ9H0LF0M20MK2fEUjTToVFa1zxJtYCdhsvltgMVVWlQxlKpVa+VVJubAk209wMhf0i+xgv+ZYH/uFgHWzhm2quH2vi8yk5sLhOFvr1/fO5nzHb/wDrfE/8Lhf/ALV4B13Oun2b/LzjnXT7N/l5zkogp9A2ZtNMQCUuCOIPESbOU5G+3U/uj9s6uCCfJuV4vj6497Ux/wDEk+sz5Jyx/wBOxH20/wB0k+hwz+boz5vFP4OqPeWWI3b7vhToooVeq5FyftN5E2AtfEPhqdRitIVc6DL1XuekeI0m/aG0qFdAcRh3eoqgXpOFzheGa4/ZNVHlcocVN3bJTanSpLwS4sOP7Z9FqShda0X53R8pOLnfT1f42ZP2ucLVqsTiqitUqZQBRvqTYAdL5yfjMH6Tjd0pulJUVrccqjX7zwnG4TEEV8O1Rb5XDsB121HztLLau0xu6i00K1MRVzVHB1K3uFHdMyhaRfyutFRV8DUbSzkvnVG3V0rnT9s6Pbb1jhMQ9SkyBXQ01PUvsj+e+a9gYg0cNh1qn9M1Qv8A3G6I8JzuzNot9OliUenuxc8Gve+s92ltMuwGWwp0FUddyL3P3mc8J/S9K+37OmNH6l9VPev/AAusPTehSxSufbrrST7AL/OaeU2JK1igPRoUEH/URc/tmrF7WNahh8ydKkVdrHVytv8AITzE7awzh67YRy1RhdXqaaWGthw04TCvxaclu/Y6Sw5JqL2XuTXw9athMGA/0zZ7XHFS2gPdOkpYd0vSyNukpOC1tGe1yfHScrzpF2ZVzVSmSmFFlp6W0+yQ9k4p6NWkBdipLVLk63B0+cw4SpT+1ZuNpCtf7Rfsw2binaqQ/BgSo91pt5R0BUpKp4Got7m3X75qrIy4hGJupLAADgDJG3v0Wv1hPRBN5HBUU00cVt7BnesqsQgAAs2YEe646pEp7NBPT4k6sBrYDhYTqlrhkFMquUG9wOl4zbuqAY2LZQLjTie+ElZxuyi6rxWenj11oz3YjejM+TlI0cHWy3UgsR1HhLEF1WmGZ0FRwGZnDEDKTobaXOky2fjFNGrUK9EXut73AA6zN648Ooz0xlZlW2ZXHS4XAnGda/Nk9jjXN03INbEVN4KaM9RBUIBVgGP0ZYrm67GWGy2arQOZ2vduB6a2J6LEDiJjUxyUmFNaQurZR7KgXTNpfhpMsPtMNpTpEuxa6gqB0TYktwM5+OpXVrQi4OtUUYYqWqGoHLB3AvYHrtNNHFVajgEt/tbqtQJa1Sw1I1sJPG1l0C0tVViQSq5MpsQL9f2TFcZSrNb0dGAy6vkB6YB0B165nqbXoStqMwSmFexLAEZ8pfQ6B7EX6++0rau1KmRBTNRmTOz9EM1ka2ViuljrqPdLGpjqR3lI07rTW9iBlbKNQo7tJs2Zj6dTdimmXOhNrAZcpAKkffDzeoWS0IuGrvWquylzTGQqVcKoBQHVeue7DD1UBd6nSU9Leg9fUoFxN1Da1IZwqZSlQUyLAXubBh7xPaWJoU1p1RRVN4WFwqgiwYm5H92Z6muhHovUp4YVxUd2UsWV2urKGK24aHgfuk7FvUpYcE1DnZlzvp0Aza5e4cBeeesbUyWw7CnlzD2SCCRxA4E3vN+0NoCmUTIGzhjqyqLC175tOuQpVbRrvTY06VV3W9LXOMwLMQVz9411nQbPplUAbNfX22znxEgDF0qRpJugu8INlC5UPUTbTU6XnvrwZiDTOUVd1fMt73tfLxtJoazZcTIStxe08lXdhMxyhrllUWJtpfiZ6u2Ez1UII3ali3Ube0F7xcQ2gkyzEyEqvWrKpd6DquUMDcG4JAsbcDre03jaa7qpVymyFwR1nKbG0zU0kWAmUqDtZhUZDQNlTeFsy2y620+6KG3M75Vp9SG7OqnpqDoCbnjJU0kXImQlVgdsCrUKCmbBmW91JBX6y8QD1GWomTRkJkJiJkJDR6JkJiJkJk0jMT0TRicQKaljwH+crH29bgg6uLEcbW/q94lUHLQjklqReWOL9imOvpN+wD9vymvkfs8MTWbq0T7es/z7zIm1kNdjUZlUWAI1NtL+6WGzNq7lBSARrXNw5F9ddMs9bysbkdfE8EYuXaHaTWXh7HUiQdm/psT/AIifukkKlyjpkAmwB6wb/wCUmbLN6uIPvdP3STwSi46n1IyT0LKIiZNCIiAU2M5N0qjFgWUnUhbW+YmjmpT7R/y+U6CIBz/NSn2j/l8pC5AUhS9OphvYx1Tja+tKiRf7Z1sqsbycwtdzUq4am1QgAsV6RA4XPXa5gHMtspMVtfGZj7GGwg0sbEtXNjfulxzPo/WbwXyltszZNHChloUUphjmbIAMxta595k2AcNgtkUqO18jBWHoOZN4F0bfkPl092S9u6df6DR7Kn+FfKa9p7HoYnLv6KVClyhcAlbixseq4kLmjgvhafhALOnhaam6ogPvCgH5Tl/6R6yhcDdgL7SwNrka2rqTb7tZa80cF8LT8J4eSGBN74Oibgr0kB0a1xr77DwgF3mHvnD+q1xO18ZdiAmGwgJWxsS1Y2Pfax++X3NHBfC0/CTtmbKo4UMtCilMM2ZsgAzNa1z7zpAKzmpT7R/y+Uc1KfaP+XynQRAK3B7PXDACmpYswDMTraWURAMXJANhc20HC/dPkfKxicbXLLlN00uD/sk6xPr0qsbycwtZzUq4dHdrXYjU2Fh8gJ6ey26sZ3mqnl7Z2d29ncTofIxApi97C8+q80cF8LT8J7zRwXwtPwPnPo/FYcp8v4PPmR8tAmeWfT+aWC+Fp+B857zTwfwtPwPnJ8Ujyk+Dz5kfMkE2he6fSOamD+GT5+c95qYP4ZPn5zL4nHlNLhE+Y+dqJmEHun0Hmrg/hk+fnPea2E+HT5+cy+Ix5Ta4VJfccElMDgJtRe6dxzXwnw6fPzjmxhPh1+fnMvt8eU0uGS5jiwvdI22MG1anlS17g6zvubGE+HX5+cc2cL2C/PzkXb0nVI6R4fJfcfKV2BX96+MyPJ/EHrXxn1Xm1hewX5+cc28L2C+J85t8Sr9p07pPc4HZWymWhUp1CLvfVddCJIXZZy5cyixUqVQLYrwv7523NvC9gvifOe828L2C+J85wl2uMnVovdJ8xxQ2QGbNUOc5ixBUZT0ctrdwmVHZW7y7typXMFuARlJvlI7jwnZ83MN2C+Lecc3MN2K+Lecx3iOxe6z5jjaOxKYYMwzmzXzgG5ZrkzP1XaozqVGYqbMgYiwA0P3Tr+bmG7EeLecc3cN2I8W847xHYvdZcxxvqBLAhmD9PM3HNnvmuOHX8pIw2yVSsKoJvkyFeonTpfboJ1fN3DdiPFvOObuG7EeLecmPHYvdpbnI1dhqxU5mDLUNS4tqCblT3TNdjaKrOWppmyrYAjMCNT12uZ1fN7DdiPFvOOb2G7EeLecmNHYvd5bnLPslmTI1ZioXKtlA91i3vIt3TKvspqhRmdSyBgL0wVs1uonjpOn5vYbsR4t5xzfw/YjxbzkxlsXAlucvV2ClTMXJLFVUFeiEy8MoBtx1mxNhICGB+lFQ1N5lF9eIPcZ0vN/D9kPFvOOb+H7IeLecmLHYuDLcpX2crVTVYBjkCgMAbWN7i8hjk5T01bN087X9sPfMCOAvodPcJ03qDD9kPFvOPUGH7IeLecO1WxVYy3KFtks65HrMVyhQAoHAjVvedO6ejZDZKlPe/R1C5tl1BY343/yl76hw/ZDxbznvqHD9kPFvOTEWxcJ7lY2zwWdrnpUhT+wC+v26yJh9h7tsysp0QdOmGPQULob6cJfeocP2Q8W849Q4fsvzN5yYi2LhPcp6exvpVqNUzZGYqcoDm99GYcVF+HcJbATL1Fh+y/M3nHqKh2f5m85L6GG9wBMgJ56iodn+ZvOPUdDs/wAzecXy4ZmBMgJq9R0Oz/M3nHqOh2f5m85LxbhuKX0IuO+R8XgBUFgSlutQL8O8fzaZepKHZ/mbzj1JQ7P8zecl4t0ijY7Wtvn6uodRmHqA9u/V1L1fdJ3qSh2f5m849S0Oz/M3nLiMXEb6GFVVAyg2ABNhrI2zR9Lif8RP3STL1LR7P8zeckYPBU6N92uXMbnibmwGt+4CYbNkiIiAIiIAiIgCIiAIiIAiIgCIiAIiIAiIgCIiAIiIAiIgCIiAIiIAiIgCIiAIiIAiIgCIiAIiIAiIgCIiAIiIAiIgCIiAIiIAiIgCIiAIiIAiIgCIiAIiIAiIgCIiAIiIB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54677" y="-326312"/>
            <a:ext cx="63912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xQQEhQUEhEWFRIVFRUXFhcUGBkXFxcZGRUWHBsfGBwYHiggJB4lIBgVITYlJikrLi4uGCAzODMsNygtLisBCgoKDg0OGhAQGzcmHyQtMCwsLy84LiwtLCwtLDcvLC4tLDQ0NSwsLywsLC8sLDIsLCwsLCwsLCwsLCwsLSwsLP/AABEIAEcCGAMBIgACEQEDEQH/xAAbAAEAAgMBAQAAAAAAAAAAAAAABAUCAwYBB//EAEwQAAIBAgMDCAYGBgYJBQAAAAECAAMRBBIhBRMxBhYiQVNhkdEUFTJRVKEjUnGBkqIzlLGz0/AHQlVyc8E0NUNidHWCtOIXk6Oy4f/EABkBAQEBAQEBAAAAAAAAAAAAAAABAgMEBf/EADERAAIBAQYDBgYCAwAAAAAAAAABAhEDEhMhMVEFUoEEFEFhccEVIjJCodEz8GKRsf/aAAwDAQACEQMRAD8A+4xEQBERAEREAREQBERAEREAREQBERAEREAREQBERAEREAREQBERAEREAREQBERAEREAREQBERAEREAREQBERAEREAREQBERAEREAREQBERAEREAREQBERAEREAREQBERAOd5S4WrVxGCWk7IoqO7kFwCEyGxCkA31Fm01Mra+Lru21FAq2bDucPYMOmi1Ubdka3vujpbUkidpEA5DDY9t1Qql6m7bGPckPrTIqBbi18t8vdwllyrqFBQdSxy4in9GucGqDdbXT3Xz69E5LG17i9nK1dv4utWrpgsJSenQqbp6lesaeapkViEVabdEBgLk8b6aQDOu7Z9oXNTeimdyAXtutwtig9nNvN5cjW9u6VQqVxggarnP6XSzH6VVyWS/skuF9+vG8s/TtrfBYP9ZqfwY9O2t8Fg/1mp/BgGFLe+tnuagobhQurlC9r2tfKNLm/HS0otmPiBs1jUarvPTKVw5q3WmalL+sDnyFbsbcMzDqlqOU+P9IOE9ApekimK2b0j6HdEsoN93mzZlItltbW/VJfp21vgsH+s1P4MAxJq+tU1cUPRqQFi5QuTidMp6OoCktx6KjrlltBn9I0LZfRax0vbNnp27s3G3Xxlf6dtb4LB/rNT+DIe0uVGPwgpnEYCk2+qpRp7nEEgVKjBUz56YspJIJF7aaG+gFfsyriF2bVau1U1aVam2U7wGsFo0DkUr0hnNwCNM3EHUTpXpt6bUYbwA4NSBmfKHzuDZb5c1gvDWRfTtrfBYP9ZqfwZN5PbbqVqtahiKK0cRRFNiEfeIyVAcrKxVTxVgQRpbrgEXA0mNbAMxqX9EbPdnylgtG2cXsW6T8RfjKlalWphdpa1syYYqmtRWFVErE5Doc1zT9njpO9iAa8MmVFAvoBxJJ4dZOs2REAT5Pyyqt6dXAdwAadgHYAfRJ1Az6xPknLL/TsR9tP90k9/DUnbZ7M+dxNtWGW6KsVW7Sp/wC4/nMhUbtKn4385KwGyKtZSygBBpndgi391zMcbs6pRYK62LeyQQVYdxGhn26WVbuVeh8B4t29nTqaRUbtKn4385mKjfXf8b+c9xeFai5RxZha4vfiLzZiMI1PKXFs65l16ou2eWSzMXrVVzeWpirt9d/xt5zYrH67/jbzm2ps6olNarLZH9k//kzoYF2ptUVbohsx905tWdK5HRO1rTPfx0Nak/Xf8bec2Lf6z/jbzmWGwzOGKjRBmbuEnYbY9V1VgFs2ouwF/uM5yw1rQ6wxpaV/JDUf7zfibzmxV/3m/E3nM8RhnpNldSp7/wDKb6GCdkZwvQXiZhqFK5G4u0rTOppVO9vxN5yFtvaS4SlvHDsMwFlY31+0yes5/l4t8L/1rM3I7HaylJySbIg5e0Oxrfi/8p6eX1Dsa34v/KcNVpFVJtc/zxkBqzDQgE3h2cdj6Cs15/7Ps+wdr08XSaqodFUkHOx6he+hkyni6JVmzmy2vcuCL8NDrrOV/o4ps2CqiwJLto3A6DQ2l6mAq8QCAhRlSo4YkqTcBuNtdLzhJJPJHB5SaqWNGvSe1mOrZbEuDe17EHXhNuanZjm0U2bpNodNOPeJW18LVaoK271DJ0MwuQobUnhfWb2wTvVVioWmxVqik3OZPZ4aG+nhMU8hXzJVKtRY5Q92sWtma9gbE8eozGpi6C2u/EZhYudPebcB3mVw2NUPS0V1V8jXvZjUY2PcQbGbMPga1NCAt2dEBKMoKsotbpAgrM9Ddf8AItaxpIuZmsptY5mN78LWOv3TzD1KNS2Vrk3sLtfo8bgnS001cLUy0GsHekbsLgBrqQbHhfWazgXq1EdxuwBU0psQ2trZiOJ0hryCfmTN5R6JzaOxVek2rC+g17jNlqVmN9EJDdJtLC+uspF2FVZQpfLkVsnByWZy1yTw4Lr9sl06FbLWVqQvVucwcWBKAcOPETPQ31J+IejTCliQG9mxc30voBrwijVoMQobpFSwBLA5QbE2Osg4nDVai0PomU0iL5aihiMhXQjvitsp6hzgFHWnamXbOwbN/WI4gjQyP0Kn5kypisOtiW9oZhYuej7zbgO8zM4jDhstyW09nO3EXGo0lfhdn16SWC3Z6dMEo6goyi1ukCCv82meEwFanULMrtcU7mnUCLdVAN1065noa6lhSq4dnyBrtcji1iRxAPAkd02O1BWCswDFggBY+0RcDjxtIOEwNVaoIXIudmez5qbA31RDqrHThbr4xjdimtVJYDdmoGvfUWpFbjvBtJ0LXzLFhQCuxICoSHN2stuN9Z624FrkahSNW1DGwPHrJEgYfZtb0evTqZWqO7kEcGBIsT7iQNRNDbDqq75MpphaZpAmxBFQMU+zTQyP0NL1LescOmbMQMuUEXa924Cw4k909wzYepYIQSc1hdgejxuDqCLjjILYGs1Tf7sBhURhTLC5UIynUaX6VxNrU6+9StuF03gyKyhgGy2LE6E6dUz0NdSRvcNnNPUuDlIAqEA+4kaTY3o43hJH0X6TVujpfWQcNhKqVqj7uoQ9TOAtYBPZGjL90itsGuFchwzVkcVRouVi2ZSGHG12GvdIaXqXWC9HrEhNSLEg51IB4GzWNphha2FqNkUgsb2HTF7ccpOht3T3Zez2o1nZmNRWVMru13W3FP7vXfvkGhgcQKdKnulBo1GqBi4OY9PKABwvmFyfdMlJ9SthVDsSLIxRyM7ZWAuQbcJnSqYVsliPpCVS+dSxAubA90rcLsKtRDqKgqCrQZHuAtqmtjpxvmYEn3CbcfsWtWOYVAhpUqa0hYNdlsxJJ4XIA06hIaLsbNpfU+Z856Nm0vqfM+ckUiSBcWNhce49czEjKUuMxWDosUqEKwtpZzx+yaqe1MASqhxdiFFw4uTwGspeWHJqrVqvXBphMo9prHQe7KZw9TYVZmuMl/6tjrx0t0fsnssuzQtI1qeW27U7J0Z9rGy6X1B4nzmrZFMJUxCrooqLYXJt9EnC83bJNTc098AKuUZwDcXtMNm/psT/AIifuknhao6HtTqqljERIUREQClxnKSlTYqAzW0JW1r/AHzTzrp9m/y85yUQU63nXT7N/l5yJyArip6c4BAbHVDY8f0VGc7Lr+jD9Fi/+Nqfu6UELram3jQfJ6LiaugOalTzrr1XvxknY+0/SFY7itSym1qyZCdOI7pH2ryoweEfd4jFUqTkXyuwBt75D5/bN/tCh+MQDRT/ANeP/wAtpf8AdVZZ8otvehhD6LiK+ct/o1M1Mtre1bhe+n2GcYeWuBXa7Vjik3BwKUhV1NPeLXdyua1r5WBt3zof/UfZf9oUfE+UAj8/T/Ze0v1ZpQ8puVXpdTZ9H0LF0M20MK2fEUjTToVFa1zxJtYCdhsvltgMVVWlQxlKpVa+VVJubAk209wMhf0i+xgv+ZYH/uFgHWzhm2quH2vi8yk5sLhOFvr1/fO5nzHb/wDrfE/8Lhf/ALV4B13Oun2b/LzjnXT7N/l5zkogp9A2ZtNMQCUuCOIPESbOU5G+3U/uj9s6uCCfJuV4vj6497Ux/wDEk+sz5Jyx/wBOxH20/wB0k+hwz+boz5vFP4OqPeWWI3b7vhToooVeq5FyftN5E2AtfEPhqdRitIVc6DL1XuekeI0m/aG0qFdAcRh3eoqgXpOFzheGa4/ZNVHlcocVN3bJTanSpLwS4sOP7Z9FqShda0X53R8pOLnfT1f42ZP2ucLVqsTiqitUqZQBRvqTYAdL5yfjMH6Tjd0pulJUVrccqjX7zwnG4TEEV8O1Rb5XDsB121HztLLau0xu6i00K1MRVzVHB1K3uFHdMyhaRfyutFRV8DUbSzkvnVG3V0rnT9s6Pbb1jhMQ9SkyBXQ01PUvsj+e+a9gYg0cNh1qn9M1Qv8A3G6I8JzuzNot9OliUenuxc8Gve+s92ltMuwGWwp0FUddyL3P3mc8J/S9K+37OmNH6l9VPev/AAusPTehSxSufbrrST7AL/OaeU2JK1igPRoUEH/URc/tmrF7WNahh8ydKkVdrHVytv8AITzE7awzh67YRy1RhdXqaaWGthw04TCvxaclu/Y6Sw5JqL2XuTXw9athMGA/0zZ7XHFS2gPdOkpYd0vSyNukpOC1tGe1yfHScrzpF2ZVzVSmSmFFlp6W0+yQ9k4p6NWkBdipLVLk63B0+cw4SpT+1ZuNpCtf7Rfsw2binaqQ/BgSo91pt5R0BUpKp4Got7m3X75qrIy4hGJupLAADgDJG3v0Wv1hPRBN5HBUU00cVt7BnesqsQgAAs2YEe646pEp7NBPT4k6sBrYDhYTqlrhkFMquUG9wOl4zbuqAY2LZQLjTie+ElZxuyi6rxWenj11oz3YjejM+TlI0cHWy3UgsR1HhLEF1WmGZ0FRwGZnDEDKTobaXOky2fjFNGrUK9EXut73AA6zN648Ooz0xlZlW2ZXHS4XAnGda/Nk9jjXN03INbEVN4KaM9RBUIBVgGP0ZYrm67GWGy2arQOZ2vduB6a2J6LEDiJjUxyUmFNaQurZR7KgXTNpfhpMsPtMNpTpEuxa6gqB0TYktwM5+OpXVrQi4OtUUYYqWqGoHLB3AvYHrtNNHFVajgEt/tbqtQJa1Sw1I1sJPG1l0C0tVViQSq5MpsQL9f2TFcZSrNb0dGAy6vkB6YB0B165nqbXoStqMwSmFexLAEZ8pfQ6B7EX6++0rau1KmRBTNRmTOz9EM1ka2ViuljrqPdLGpjqR3lI07rTW9iBlbKNQo7tJs2Zj6dTdimmXOhNrAZcpAKkffDzeoWS0IuGrvWquylzTGQqVcKoBQHVeue7DD1UBd6nSU9Leg9fUoFxN1Da1IZwqZSlQUyLAXubBh7xPaWJoU1p1RRVN4WFwqgiwYm5H92Z6muhHovUp4YVxUd2UsWV2urKGK24aHgfuk7FvUpYcE1DnZlzvp0Aza5e4cBeeesbUyWw7CnlzD2SCCRxA4E3vN+0NoCmUTIGzhjqyqLC175tOuQpVbRrvTY06VV3W9LXOMwLMQVz9411nQbPplUAbNfX22znxEgDF0qRpJugu8INlC5UPUTbTU6XnvrwZiDTOUVd1fMt73tfLxtJoazZcTIStxe08lXdhMxyhrllUWJtpfiZ6u2Ez1UII3ali3Ube0F7xcQ2gkyzEyEqvWrKpd6DquUMDcG4JAsbcDre03jaa7qpVymyFwR1nKbG0zU0kWAmUqDtZhUZDQNlTeFsy2y620+6KG3M75Vp9SG7OqnpqDoCbnjJU0kXImQlVgdsCrUKCmbBmW91JBX6y8QD1GWomTRkJkJiJkJDR6JkJiJkJk0jMT0TRicQKaljwH+crH29bgg6uLEcbW/q94lUHLQjklqReWOL9imOvpN+wD9vymvkfs8MTWbq0T7es/z7zIm1kNdjUZlUWAI1NtL+6WGzNq7lBSARrXNw5F9ddMs9bysbkdfE8EYuXaHaTWXh7HUiQdm/psT/AIifukkKlyjpkAmwB6wb/wCUmbLN6uIPvdP3STwSi46n1IyT0LKIiZNCIiAU2M5N0qjFgWUnUhbW+YmjmpT7R/y+U6CIBz/NSn2j/l8pC5AUhS9OphvYx1Tja+tKiRf7Z1sqsbycwtdzUq4am1QgAsV6RA4XPXa5gHMtspMVtfGZj7GGwg0sbEtXNjfulxzPo/WbwXyltszZNHChloUUphjmbIAMxta595k2AcNgtkUqO18jBWHoOZN4F0bfkPl092S9u6df6DR7Kn+FfKa9p7HoYnLv6KVClyhcAlbixseq4kLmjgvhafhALOnhaam6ogPvCgH5Tl/6R6yhcDdgL7SwNrka2rqTb7tZa80cF8LT8J4eSGBN74Oibgr0kB0a1xr77DwgF3mHvnD+q1xO18ZdiAmGwgJWxsS1Y2Pfax++X3NHBfC0/CTtmbKo4UMtCilMM2ZsgAzNa1z7zpAKzmpT7R/y+Uc1KfaP+XynQRAK3B7PXDACmpYswDMTraWURAMXJANhc20HC/dPkfKxicbXLLlN00uD/sk6xPr0qsbycwtZzUq4dHdrXYjU2Fh8gJ6ey26sZ3mqnl7Z2d29ncTofIxApi97C8+q80cF8LT8J7zRwXwtPwPnPo/FYcp8v4PPmR8tAmeWfT+aWC+Fp+B857zTwfwtPwPnJ8Ujyk+Dz5kfMkE2he6fSOamD+GT5+c95qYP4ZPn5zL4nHlNLhE+Y+dqJmEHun0Hmrg/hk+fnPea2E+HT5+cy+Ix5Ta4VJfccElMDgJtRe6dxzXwnw6fPzjmxhPh1+fnMvt8eU0uGS5jiwvdI22MG1anlS17g6zvubGE+HX5+cc2cL2C/PzkXb0nVI6R4fJfcfKV2BX96+MyPJ/EHrXxn1Xm1hewX5+cc28L2C+J85t8Sr9p07pPc4HZWymWhUp1CLvfVddCJIXZZy5cyixUqVQLYrwv7523NvC9gvifOe828L2C+J85wl2uMnVovdJ8xxQ2QGbNUOc5ixBUZT0ctrdwmVHZW7y7typXMFuARlJvlI7jwnZ83MN2C+Lecc3MN2K+Lecx3iOxe6z5jjaOxKYYMwzmzXzgG5ZrkzP1XaozqVGYqbMgYiwA0P3Tr+bmG7EeLecc3cN2I8W847xHYvdZcxxvqBLAhmD9PM3HNnvmuOHX8pIw2yVSsKoJvkyFeonTpfboJ1fN3DdiPFvOObuG7EeLecmPHYvdpbnI1dhqxU5mDLUNS4tqCblT3TNdjaKrOWppmyrYAjMCNT12uZ1fN7DdiPFvOOb2G7EeLecmNHYvd5bnLPslmTI1ZioXKtlA91i3vIt3TKvspqhRmdSyBgL0wVs1uonjpOn5vYbsR4t5xzfw/YjxbzkxlsXAlucvV2ClTMXJLFVUFeiEy8MoBtx1mxNhICGB+lFQ1N5lF9eIPcZ0vN/D9kPFvOOb+H7IeLecmLHYuDLcpX2crVTVYBjkCgMAbWN7i8hjk5T01bN087X9sPfMCOAvodPcJ03qDD9kPFvOPUGH7IeLecO1WxVYy3KFtks65HrMVyhQAoHAjVvedO6ejZDZKlPe/R1C5tl1BY343/yl76hw/ZDxbznvqHD9kPFvOTEWxcJ7lY2zwWdrnpUhT+wC+v26yJh9h7tsysp0QdOmGPQULob6cJfeocP2Q8W849Q4fsvzN5yYi2LhPcp6exvpVqNUzZGYqcoDm99GYcVF+HcJbATL1Fh+y/M3nHqKh2f5m85L6GG9wBMgJ56iodn+ZvOPUdDs/wAzecXy4ZmBMgJq9R0Oz/M3nHqOh2f5m85LxbhuKX0IuO+R8XgBUFgSlutQL8O8fzaZepKHZ/mbzj1JQ7P8zecl4t0ijY7Wtvn6uodRmHqA9u/V1L1fdJ3qSh2f5m849S0Oz/M3nLiMXEb6GFVVAyg2ABNhrI2zR9Lif8RP3STL1LR7P8zeckYPBU6N92uXMbnibmwGt+4CYbNkiIiAIiIAiIgCIiAIiIAiIgCIiAIiIAiIgCIiAIiIAiIgCIiAIiIAiIgCIiAIiIAiIgCIiAIiIAiIgCIiAIiIAiIgCIiAIiIAiIgCIiAIiIAiIgCIiAIiIAiIgCIiAIiIB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03338" y="-403225"/>
            <a:ext cx="63912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13" y="2232132"/>
            <a:ext cx="4505561" cy="3100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851468" y="5228653"/>
            <a:ext cx="2837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Budapest Research Reactor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8151257" y="2420888"/>
            <a:ext cx="708185" cy="9713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/>
          <p:cNvSpPr/>
          <p:nvPr/>
        </p:nvSpPr>
        <p:spPr>
          <a:xfrm>
            <a:off x="323528" y="4030296"/>
            <a:ext cx="4069269" cy="19399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MACS</a:t>
            </a:r>
            <a:r>
              <a:rPr lang="en-US" sz="2000" dirty="0" smtClean="0"/>
              <a:t> and </a:t>
            </a:r>
            <a:r>
              <a:rPr lang="en-US" sz="2000" b="1" dirty="0" smtClean="0"/>
              <a:t>thermal</a:t>
            </a:r>
            <a:r>
              <a:rPr lang="en-US" sz="2000" dirty="0" smtClean="0"/>
              <a:t> provide just two points:</a:t>
            </a:r>
          </a:p>
          <a:p>
            <a:pPr algn="ctr"/>
            <a:r>
              <a:rPr lang="en-US" sz="2000" b="1" dirty="0" smtClean="0"/>
              <a:t>TOF measurement </a:t>
            </a:r>
            <a:r>
              <a:rPr lang="en-US" sz="2000" dirty="0" smtClean="0"/>
              <a:t>needed for pointwise cross-section</a:t>
            </a: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8460432" y="6453336"/>
            <a:ext cx="535360" cy="31998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s-ES_tradnl" dirty="0" smtClean="0"/>
              <a:t>11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47034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11"/>
          <p:cNvGrpSpPr/>
          <p:nvPr/>
        </p:nvGrpSpPr>
        <p:grpSpPr>
          <a:xfrm>
            <a:off x="3106389" y="4221088"/>
            <a:ext cx="6074123" cy="1668331"/>
            <a:chOff x="412121" y="2652782"/>
            <a:chExt cx="8441746" cy="2227056"/>
          </a:xfrm>
        </p:grpSpPr>
        <p:grpSp>
          <p:nvGrpSpPr>
            <p:cNvPr id="58" name="Group 53"/>
            <p:cNvGrpSpPr/>
            <p:nvPr/>
          </p:nvGrpSpPr>
          <p:grpSpPr>
            <a:xfrm>
              <a:off x="412121" y="2732620"/>
              <a:ext cx="8441746" cy="2147218"/>
              <a:chOff x="420505" y="2732620"/>
              <a:chExt cx="8441746" cy="2147218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420505" y="2732620"/>
                <a:ext cx="8441746" cy="2147218"/>
                <a:chOff x="473785" y="2286000"/>
                <a:chExt cx="8441746" cy="2281352"/>
              </a:xfrm>
            </p:grpSpPr>
            <p:sp>
              <p:nvSpPr>
                <p:cNvPr id="78" name="Rectangle 5"/>
                <p:cNvSpPr/>
                <p:nvPr/>
              </p:nvSpPr>
              <p:spPr>
                <a:xfrm>
                  <a:off x="473785" y="2286000"/>
                  <a:ext cx="8289215" cy="220854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9" name="AutoShape 5"/>
                <p:cNvSpPr>
                  <a:spLocks noChangeArrowheads="1"/>
                </p:cNvSpPr>
                <p:nvPr/>
              </p:nvSpPr>
              <p:spPr bwMode="auto">
                <a:xfrm rot="16200000">
                  <a:off x="4947475" y="3382559"/>
                  <a:ext cx="1584260" cy="385762"/>
                </a:xfrm>
                <a:prstGeom prst="can">
                  <a:avLst>
                    <a:gd name="adj" fmla="val 50000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GB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0" name="Line 6"/>
                <p:cNvSpPr>
                  <a:spLocks noChangeShapeType="1"/>
                </p:cNvSpPr>
                <p:nvPr/>
              </p:nvSpPr>
              <p:spPr bwMode="auto">
                <a:xfrm>
                  <a:off x="3011487" y="3070031"/>
                  <a:ext cx="2663825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3008312" y="3554381"/>
                  <a:ext cx="2360613" cy="4859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" name="Line 9"/>
                <p:cNvSpPr>
                  <a:spLocks noChangeShapeType="1"/>
                </p:cNvSpPr>
                <p:nvPr/>
              </p:nvSpPr>
              <p:spPr bwMode="auto">
                <a:xfrm>
                  <a:off x="5712096" y="3910759"/>
                  <a:ext cx="661949" cy="348365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675312" y="2429296"/>
                  <a:ext cx="326407" cy="626152"/>
                </a:xfrm>
                <a:prstGeom prst="line">
                  <a:avLst/>
                </a:prstGeom>
                <a:ln w="38100">
                  <a:headEnd/>
                  <a:tailEnd type="triangl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5" name="Line 12"/>
                <p:cNvSpPr>
                  <a:spLocks noChangeShapeType="1"/>
                </p:cNvSpPr>
                <p:nvPr/>
              </p:nvSpPr>
              <p:spPr bwMode="auto">
                <a:xfrm>
                  <a:off x="2998787" y="3721230"/>
                  <a:ext cx="5397500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" name="Line 13"/>
                <p:cNvSpPr>
                  <a:spLocks noChangeShapeType="1"/>
                </p:cNvSpPr>
                <p:nvPr/>
              </p:nvSpPr>
              <p:spPr bwMode="auto">
                <a:xfrm>
                  <a:off x="3006725" y="3241740"/>
                  <a:ext cx="2357437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" name="Line 14"/>
                <p:cNvSpPr>
                  <a:spLocks noChangeShapeType="1"/>
                </p:cNvSpPr>
                <p:nvPr/>
              </p:nvSpPr>
              <p:spPr bwMode="auto">
                <a:xfrm>
                  <a:off x="3003550" y="3405350"/>
                  <a:ext cx="2363787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58493" y="3058333"/>
                  <a:ext cx="2737853" cy="10039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 i="1" dirty="0" smtClean="0">
                      <a:solidFill>
                        <a:schemeClr val="accent2"/>
                      </a:solidFill>
                      <a:latin typeface="Calibri" panose="020F0502020204030204" pitchFamily="34" charset="0"/>
                    </a:rPr>
                    <a:t>Flux (Φ) (neutrons/cm</a:t>
                  </a:r>
                  <a:r>
                    <a:rPr lang="en-US" sz="2000" b="1" i="1" baseline="30000" dirty="0" smtClean="0">
                      <a:solidFill>
                        <a:schemeClr val="accent2"/>
                      </a:solidFill>
                      <a:latin typeface="Calibri" panose="020F0502020204030204" pitchFamily="34" charset="0"/>
                    </a:rPr>
                    <a:t>2</a:t>
                  </a:r>
                  <a:r>
                    <a:rPr lang="en-US" sz="2000" b="1" i="1" dirty="0" smtClean="0">
                      <a:solidFill>
                        <a:schemeClr val="accent2"/>
                      </a:solidFill>
                      <a:latin typeface="Calibri" panose="020F0502020204030204" pitchFamily="34" charset="0"/>
                    </a:rPr>
                    <a:t>)</a:t>
                  </a:r>
                  <a:endParaRPr lang="en-US" sz="2000" b="1" i="1" dirty="0">
                    <a:solidFill>
                      <a:schemeClr val="accent2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025694" y="3078130"/>
                  <a:ext cx="2571881" cy="5674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 i="1" dirty="0" err="1" smtClean="0">
                      <a:solidFill>
                        <a:schemeClr val="folHlink"/>
                      </a:solidFill>
                      <a:latin typeface="Calibri" panose="020F0502020204030204" pitchFamily="34" charset="0"/>
                    </a:rPr>
                    <a:t>n</a:t>
                  </a:r>
                  <a:r>
                    <a:rPr lang="en-US" sz="2000" b="1" i="1" baseline="-25000" dirty="0" err="1" smtClean="0">
                      <a:solidFill>
                        <a:schemeClr val="folHlink"/>
                      </a:solidFill>
                      <a:latin typeface="Calibri" panose="020F0502020204030204" pitchFamily="34" charset="0"/>
                    </a:rPr>
                    <a:t>at</a:t>
                  </a:r>
                  <a:r>
                    <a:rPr lang="en-US" sz="2000" b="1" i="1" dirty="0" smtClean="0">
                      <a:solidFill>
                        <a:schemeClr val="folHlink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sz="2000" b="1" i="1" dirty="0">
                      <a:solidFill>
                        <a:schemeClr val="folHlink"/>
                      </a:solidFill>
                      <a:latin typeface="Calibri" panose="020F0502020204030204" pitchFamily="34" charset="0"/>
                    </a:rPr>
                    <a:t>(atoms/cm</a:t>
                  </a:r>
                  <a:r>
                    <a:rPr lang="en-US" sz="2000" b="1" i="1" baseline="30000" dirty="0">
                      <a:solidFill>
                        <a:schemeClr val="folHlink"/>
                      </a:solidFill>
                      <a:latin typeface="Calibri" panose="020F0502020204030204" pitchFamily="34" charset="0"/>
                    </a:rPr>
                    <a:t>2</a:t>
                  </a:r>
                  <a:r>
                    <a:rPr lang="en-US" sz="2000" b="1" i="1" dirty="0">
                      <a:solidFill>
                        <a:schemeClr val="folHlink"/>
                      </a:solidFill>
                      <a:latin typeface="Calibri" panose="020F0502020204030204" pitchFamily="34" charset="0"/>
                    </a:rPr>
                    <a:t>)</a:t>
                  </a:r>
                </a:p>
              </p:txBody>
            </p:sp>
            <p:sp>
              <p:nvSpPr>
                <p:cNvPr id="91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5824537" y="3408413"/>
                  <a:ext cx="377822" cy="12328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5910261" y="2500108"/>
                  <a:ext cx="3005270" cy="5674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 i="1" dirty="0">
                      <a:solidFill>
                        <a:srgbClr val="CC3300"/>
                      </a:solidFill>
                      <a:latin typeface="Calibri" panose="020F0502020204030204" pitchFamily="34" charset="0"/>
                    </a:rPr>
                    <a:t>Reaction products</a:t>
                  </a:r>
                </a:p>
              </p:txBody>
            </p:sp>
            <p:sp>
              <p:nvSpPr>
                <p:cNvPr id="9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5910262" y="3666092"/>
                  <a:ext cx="2439987" cy="345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b="1" i="1" dirty="0" smtClean="0">
                      <a:solidFill>
                        <a:srgbClr val="CC3300"/>
                      </a:solidFill>
                      <a:latin typeface="Calibri" panose="020F0502020204030204" pitchFamily="34" charset="0"/>
                    </a:rPr>
                    <a:t>Transmission</a:t>
                  </a:r>
                  <a:endParaRPr lang="en-US" sz="1600" b="1" i="1" dirty="0">
                    <a:solidFill>
                      <a:srgbClr val="CC33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5997305" y="4087184"/>
                  <a:ext cx="2081483" cy="480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b="1" i="1" dirty="0" smtClean="0">
                      <a:solidFill>
                        <a:srgbClr val="CC3300"/>
                      </a:solidFill>
                      <a:latin typeface="Calibri" panose="020F0502020204030204" pitchFamily="34" charset="0"/>
                    </a:rPr>
                    <a:t>Scattering</a:t>
                  </a:r>
                  <a:endParaRPr lang="en-US" sz="1600" b="1" i="1" dirty="0">
                    <a:solidFill>
                      <a:srgbClr val="CC33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" name="Group 45"/>
              <p:cNvGrpSpPr/>
              <p:nvPr/>
            </p:nvGrpSpPr>
            <p:grpSpPr>
              <a:xfrm>
                <a:off x="5314950" y="3159298"/>
                <a:ext cx="568394" cy="617786"/>
                <a:chOff x="7154068" y="2446563"/>
                <a:chExt cx="568394" cy="617786"/>
              </a:xfrm>
            </p:grpSpPr>
            <p:cxnSp>
              <p:nvCxnSpPr>
                <p:cNvPr id="76" name="Conector curvado 14"/>
                <p:cNvCxnSpPr/>
                <p:nvPr/>
              </p:nvCxnSpPr>
              <p:spPr>
                <a:xfrm rot="16200000" flipH="1">
                  <a:off x="7449216" y="2791103"/>
                  <a:ext cx="338138" cy="208354"/>
                </a:xfrm>
                <a:prstGeom prst="curvedConnector3">
                  <a:avLst/>
                </a:prstGeom>
                <a:ln w="25400">
                  <a:solidFill>
                    <a:srgbClr val="44FF2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ector curvado 177"/>
                <p:cNvCxnSpPr/>
                <p:nvPr/>
              </p:nvCxnSpPr>
              <p:spPr>
                <a:xfrm rot="10800000">
                  <a:off x="7154068" y="2446563"/>
                  <a:ext cx="326533" cy="274851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rgbClr val="44FF2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Text Box 24"/>
              <p:cNvSpPr txBox="1">
                <a:spLocks noChangeArrowheads="1"/>
              </p:cNvSpPr>
              <p:nvPr/>
            </p:nvSpPr>
            <p:spPr bwMode="auto">
              <a:xfrm>
                <a:off x="4956955" y="2793456"/>
                <a:ext cx="63967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l-GR" sz="2000" b="1" i="1" dirty="0" smtClean="0">
                    <a:solidFill>
                      <a:srgbClr val="44FF2B"/>
                    </a:solidFill>
                    <a:latin typeface="Calibri" panose="020F0502020204030204" pitchFamily="34" charset="0"/>
                  </a:rPr>
                  <a:t>γ</a:t>
                </a:r>
                <a:endParaRPr lang="en-US" sz="2000" b="1" i="1" dirty="0">
                  <a:solidFill>
                    <a:srgbClr val="44FF2B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 flipV="1">
                <a:off x="5622032" y="3441244"/>
                <a:ext cx="527048" cy="0"/>
              </a:xfrm>
              <a:prstGeom prst="line">
                <a:avLst/>
              </a:prstGeom>
              <a:ln w="38100">
                <a:headEnd/>
                <a:tailEnd type="triangl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9" name="Text Box 24"/>
            <p:cNvSpPr txBox="1">
              <a:spLocks noChangeArrowheads="1"/>
            </p:cNvSpPr>
            <p:nvPr/>
          </p:nvSpPr>
          <p:spPr bwMode="auto">
            <a:xfrm>
              <a:off x="899738" y="3028890"/>
              <a:ext cx="6396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i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t0</a:t>
              </a:r>
              <a:endParaRPr lang="en-US" sz="2000" b="1" i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Text Box 24"/>
            <p:cNvSpPr txBox="1">
              <a:spLocks noChangeArrowheads="1"/>
            </p:cNvSpPr>
            <p:nvPr/>
          </p:nvSpPr>
          <p:spPr bwMode="auto">
            <a:xfrm>
              <a:off x="5436096" y="2652782"/>
              <a:ext cx="6396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i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</a:t>
              </a:r>
              <a:endParaRPr lang="en-US" sz="2000" b="1" i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Line 13"/>
            <p:cNvSpPr>
              <a:spLocks noChangeShapeType="1"/>
            </p:cNvSpPr>
            <p:nvPr/>
          </p:nvSpPr>
          <p:spPr bwMode="auto">
            <a:xfrm>
              <a:off x="560079" y="3501009"/>
              <a:ext cx="215879" cy="616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3" name="Line 13"/>
            <p:cNvSpPr>
              <a:spLocks noChangeShapeType="1"/>
            </p:cNvSpPr>
            <p:nvPr/>
          </p:nvSpPr>
          <p:spPr bwMode="auto">
            <a:xfrm>
              <a:off x="559932" y="3629957"/>
              <a:ext cx="215879" cy="2123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auto">
            <a:xfrm>
              <a:off x="560078" y="3789040"/>
              <a:ext cx="215879" cy="616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5" name="Line 13"/>
            <p:cNvSpPr>
              <a:spLocks noChangeShapeType="1"/>
            </p:cNvSpPr>
            <p:nvPr/>
          </p:nvSpPr>
          <p:spPr bwMode="auto">
            <a:xfrm>
              <a:off x="560078" y="3933056"/>
              <a:ext cx="215879" cy="616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6" name="Line 13"/>
            <p:cNvSpPr>
              <a:spLocks noChangeShapeType="1"/>
            </p:cNvSpPr>
            <p:nvPr/>
          </p:nvSpPr>
          <p:spPr bwMode="auto">
            <a:xfrm>
              <a:off x="559932" y="4077072"/>
              <a:ext cx="215879" cy="616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7" name="Line 13"/>
            <p:cNvSpPr>
              <a:spLocks noChangeShapeType="1"/>
            </p:cNvSpPr>
            <p:nvPr/>
          </p:nvSpPr>
          <p:spPr bwMode="auto">
            <a:xfrm>
              <a:off x="560078" y="4221087"/>
              <a:ext cx="215879" cy="616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8" name="Line 13"/>
            <p:cNvSpPr>
              <a:spLocks noChangeShapeType="1"/>
            </p:cNvSpPr>
            <p:nvPr/>
          </p:nvSpPr>
          <p:spPr bwMode="auto">
            <a:xfrm>
              <a:off x="560078" y="4430945"/>
              <a:ext cx="215879" cy="616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9" name="Line 6"/>
            <p:cNvSpPr>
              <a:spLocks noChangeShapeType="1"/>
            </p:cNvSpPr>
            <p:nvPr/>
          </p:nvSpPr>
          <p:spPr bwMode="auto">
            <a:xfrm>
              <a:off x="3415760" y="2925870"/>
              <a:ext cx="1968022" cy="170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70" name="Line 6"/>
            <p:cNvSpPr>
              <a:spLocks noChangeShapeType="1"/>
            </p:cNvSpPr>
            <p:nvPr/>
          </p:nvSpPr>
          <p:spPr bwMode="auto">
            <a:xfrm flipH="1" flipV="1">
              <a:off x="954088" y="2922643"/>
              <a:ext cx="2465784" cy="23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71" name="Text Box 24"/>
            <p:cNvSpPr txBox="1">
              <a:spLocks noChangeArrowheads="1"/>
            </p:cNvSpPr>
            <p:nvPr/>
          </p:nvSpPr>
          <p:spPr bwMode="auto">
            <a:xfrm>
              <a:off x="2892116" y="2966085"/>
              <a:ext cx="1664342" cy="534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i="1" dirty="0" smtClean="0">
                  <a:latin typeface="Calibri" panose="020F0502020204030204" pitchFamily="34" charset="0"/>
                </a:rPr>
                <a:t>L= 184 m</a:t>
              </a:r>
              <a:endParaRPr lang="en-US" sz="2000" b="1" i="1" dirty="0">
                <a:latin typeface="Calibri" panose="020F0502020204030204" pitchFamily="34" charset="0"/>
              </a:endParaRPr>
            </a:p>
          </p:txBody>
        </p:sp>
      </p:grpSp>
      <p:pic>
        <p:nvPicPr>
          <p:cNvPr id="4" name="Picture 2" descr="\\cern.ch\dfs\Services\MechanicalCAD\Catia\CERN\TOF\TOFLCT__\Images\TOFLCT__0007 2.jpg"/>
          <p:cNvPicPr>
            <a:picLocks noChangeAspect="1" noChangeArrowheads="1"/>
          </p:cNvPicPr>
          <p:nvPr/>
        </p:nvPicPr>
        <p:blipFill>
          <a:blip r:embed="rId4" cstate="print"/>
          <a:srcRect l="20171" t="17155" r="19355" b="9182"/>
          <a:stretch>
            <a:fillRect/>
          </a:stretch>
        </p:blipFill>
        <p:spPr bwMode="auto">
          <a:xfrm rot="4966035">
            <a:off x="713038" y="4049078"/>
            <a:ext cx="2317242" cy="21011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86762" y="42934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16" name="Grupo 115"/>
          <p:cNvGrpSpPr/>
          <p:nvPr/>
        </p:nvGrpSpPr>
        <p:grpSpPr>
          <a:xfrm>
            <a:off x="40986" y="4077072"/>
            <a:ext cx="1074630" cy="1569660"/>
            <a:chOff x="121432" y="4077072"/>
            <a:chExt cx="930681" cy="156966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75470" y="4959095"/>
              <a:ext cx="848002" cy="4888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21432" y="4077072"/>
              <a:ext cx="93068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PS Proton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pulses</a:t>
              </a:r>
            </a:p>
            <a:p>
              <a:pPr algn="ctr"/>
              <a:endPara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  <a:p>
              <a:pPr algn="ctr"/>
              <a:endPara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(20 GeV/c)</a:t>
              </a:r>
            </a:p>
            <a:p>
              <a:pPr algn="ctr"/>
              <a:r>
                <a:rPr lang="el-G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σ</a:t>
              </a:r>
              <a:r>
                <a:rPr lang="es-E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= 7 ns</a:t>
              </a:r>
              <a:endPara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67131" y="4413502"/>
            <a:ext cx="1216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Pb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Spallation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MeV-GeV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Neutrons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387420" y="5342917"/>
            <a:ext cx="484650" cy="913652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304800" y="152400"/>
            <a:ext cx="8566150" cy="31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n-GB" sz="3600" dirty="0" err="1" smtClean="0">
                <a:solidFill>
                  <a:srgbClr val="3366CC"/>
                </a:solidFill>
                <a:latin typeface="Calibri" pitchFamily="34" charset="0"/>
              </a:rPr>
              <a:t>n_TOF</a:t>
            </a:r>
            <a:r>
              <a:rPr lang="en-GB" sz="3600" dirty="0" smtClean="0">
                <a:solidFill>
                  <a:srgbClr val="3366CC"/>
                </a:solidFill>
                <a:latin typeface="Calibri" pitchFamily="34" charset="0"/>
              </a:rPr>
              <a:t>: </a:t>
            </a:r>
            <a:r>
              <a:rPr lang="en-GB" sz="3600" dirty="0" smtClean="0">
                <a:solidFill>
                  <a:srgbClr val="3366CC"/>
                </a:solidFill>
                <a:latin typeface="Calibri" pitchFamily="34" charset="0"/>
              </a:rPr>
              <a:t>Time-of-flight </a:t>
            </a:r>
            <a:r>
              <a:rPr lang="en-GB" sz="3600" dirty="0" smtClean="0">
                <a:solidFill>
                  <a:srgbClr val="3366CC"/>
                </a:solidFill>
                <a:latin typeface="Calibri" pitchFamily="34" charset="0"/>
              </a:rPr>
              <a:t>technique</a:t>
            </a:r>
            <a:endParaRPr lang="en-GB" sz="3600" dirty="0">
              <a:solidFill>
                <a:srgbClr val="3366CC"/>
              </a:solidFill>
              <a:latin typeface="Calibri" pitchFamily="34" charset="0"/>
            </a:endParaRPr>
          </a:p>
        </p:txBody>
      </p:sp>
      <p:pic>
        <p:nvPicPr>
          <p:cNvPr id="49" name="Imagen 48"/>
          <p:cNvPicPr/>
          <p:nvPr/>
        </p:nvPicPr>
        <p:blipFill>
          <a:blip r:embed="rId5"/>
          <a:stretch>
            <a:fillRect/>
          </a:stretch>
        </p:blipFill>
        <p:spPr>
          <a:xfrm>
            <a:off x="467544" y="876606"/>
            <a:ext cx="8106299" cy="1377385"/>
          </a:xfrm>
          <a:prstGeom prst="rect">
            <a:avLst/>
          </a:prstGeom>
          <a:ln>
            <a:noFill/>
          </a:ln>
        </p:spPr>
      </p:pic>
      <p:sp>
        <p:nvSpPr>
          <p:cNvPr id="14" name="Rectángulo 13"/>
          <p:cNvSpPr/>
          <p:nvPr/>
        </p:nvSpPr>
        <p:spPr>
          <a:xfrm>
            <a:off x="6630025" y="604913"/>
            <a:ext cx="2323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BEAM LINE EAR1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7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2526501" y="2524028"/>
            <a:ext cx="3425265" cy="143248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2048084" y="6414397"/>
            <a:ext cx="39593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b="1" dirty="0" smtClean="0">
                <a:solidFill>
                  <a:srgbClr val="2D2D8A"/>
                </a:solidFill>
                <a:latin typeface="Calibri" panose="020F0502020204030204" pitchFamily="34" charset="0"/>
              </a:rPr>
              <a:t>Time-of-Flight  to E</a:t>
            </a:r>
            <a:r>
              <a:rPr lang="en-US" sz="1800" b="1" baseline="-25000" dirty="0" smtClean="0">
                <a:solidFill>
                  <a:srgbClr val="2D2D8A"/>
                </a:solidFill>
                <a:latin typeface="Calibri" panose="020F0502020204030204" pitchFamily="34" charset="0"/>
              </a:rPr>
              <a:t>n</a:t>
            </a:r>
            <a:r>
              <a:rPr lang="en-US" sz="1800" b="1" dirty="0" smtClean="0">
                <a:solidFill>
                  <a:srgbClr val="2D2D8A"/>
                </a:solidFill>
                <a:latin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2D2D8A"/>
                </a:solidFill>
                <a:latin typeface="Calibri" panose="020F0502020204030204" pitchFamily="34" charset="0"/>
              </a:rPr>
              <a:t>relation (non-rel.):</a:t>
            </a:r>
          </a:p>
        </p:txBody>
      </p:sp>
      <p:graphicFrame>
        <p:nvGraphicFramePr>
          <p:cNvPr id="5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448412"/>
              </p:ext>
            </p:extLst>
          </p:nvPr>
        </p:nvGraphicFramePr>
        <p:xfrm>
          <a:off x="6032698" y="5952528"/>
          <a:ext cx="2571750" cy="83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cuación" r:id="rId7" imgW="1244520" imgH="457200" progId="Equation.3">
                  <p:embed/>
                </p:oleObj>
              </mc:Choice>
              <mc:Fallback>
                <p:oleObj name="Ecuación" r:id="rId7" imgW="1244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698" y="5952528"/>
                        <a:ext cx="2571750" cy="83120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upo 22"/>
          <p:cNvGrpSpPr/>
          <p:nvPr/>
        </p:nvGrpSpPr>
        <p:grpSpPr>
          <a:xfrm>
            <a:off x="0" y="836712"/>
            <a:ext cx="2959981" cy="5786237"/>
            <a:chOff x="-36822" y="905087"/>
            <a:chExt cx="2959981" cy="5786237"/>
          </a:xfrm>
        </p:grpSpPr>
        <p:sp>
          <p:nvSpPr>
            <p:cNvPr id="2" name="Elipse 1"/>
            <p:cNvSpPr/>
            <p:nvPr/>
          </p:nvSpPr>
          <p:spPr>
            <a:xfrm>
              <a:off x="43350" y="905087"/>
              <a:ext cx="1276028" cy="1187828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Conector recto 16"/>
            <p:cNvCxnSpPr>
              <a:stCxn id="2" idx="2"/>
            </p:cNvCxnSpPr>
            <p:nvPr/>
          </p:nvCxnSpPr>
          <p:spPr>
            <a:xfrm>
              <a:off x="43350" y="1499001"/>
              <a:ext cx="49011" cy="2789061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7" name="Conector recto 96"/>
            <p:cNvCxnSpPr>
              <a:endCxn id="19" idx="7"/>
            </p:cNvCxnSpPr>
            <p:nvPr/>
          </p:nvCxnSpPr>
          <p:spPr>
            <a:xfrm>
              <a:off x="1280971" y="1325712"/>
              <a:ext cx="1208709" cy="237190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Elipse 18"/>
            <p:cNvSpPr/>
            <p:nvPr/>
          </p:nvSpPr>
          <p:spPr>
            <a:xfrm>
              <a:off x="-36822" y="3183977"/>
              <a:ext cx="2959981" cy="3507347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Line 14"/>
          <p:cNvSpPr>
            <a:spLocks noChangeShapeType="1"/>
          </p:cNvSpPr>
          <p:nvPr/>
        </p:nvSpPr>
        <p:spPr bwMode="auto">
          <a:xfrm>
            <a:off x="4860032" y="5445223"/>
            <a:ext cx="1823636" cy="8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" name="TextBox 8"/>
          <p:cNvSpPr txBox="1"/>
          <p:nvPr/>
        </p:nvSpPr>
        <p:spPr>
          <a:xfrm>
            <a:off x="2267744" y="6084981"/>
            <a:ext cx="3052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1600" b="1" i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5cm water moderator</a:t>
            </a:r>
            <a:endParaRPr lang="en-US" sz="16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0" name="Imagen 99"/>
          <p:cNvPicPr/>
          <p:nvPr/>
        </p:nvPicPr>
        <p:blipFill rotWithShape="1">
          <a:blip r:embed="rId9"/>
          <a:srcRect t="8337" b="15020"/>
          <a:stretch/>
        </p:blipFill>
        <p:spPr>
          <a:xfrm>
            <a:off x="6084168" y="2276871"/>
            <a:ext cx="2755336" cy="2022783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635380" y="5594971"/>
            <a:ext cx="291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Neutrons (</a:t>
            </a:r>
            <a:r>
              <a:rPr lang="en-US" b="1" i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meV</a:t>
            </a:r>
            <a:r>
              <a:rPr lang="en-US" b="1" i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to </a:t>
            </a:r>
            <a:r>
              <a:rPr lang="en-US" b="1" i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GeV)</a:t>
            </a:r>
            <a:endParaRPr lang="en-US" b="1" i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grpSp>
        <p:nvGrpSpPr>
          <p:cNvPr id="101" name="Grupo 100"/>
          <p:cNvGrpSpPr/>
          <p:nvPr/>
        </p:nvGrpSpPr>
        <p:grpSpPr>
          <a:xfrm>
            <a:off x="5844776" y="903342"/>
            <a:ext cx="3127129" cy="3600084"/>
            <a:chOff x="-781396" y="-109044"/>
            <a:chExt cx="3127129" cy="4102308"/>
          </a:xfrm>
        </p:grpSpPr>
        <p:sp>
          <p:nvSpPr>
            <p:cNvPr id="102" name="Elipse 101"/>
            <p:cNvSpPr/>
            <p:nvPr/>
          </p:nvSpPr>
          <p:spPr>
            <a:xfrm>
              <a:off x="-781396" y="-109044"/>
              <a:ext cx="1276028" cy="1187827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Conector recto 102"/>
            <p:cNvCxnSpPr>
              <a:endCxn id="105" idx="0"/>
            </p:cNvCxnSpPr>
            <p:nvPr/>
          </p:nvCxnSpPr>
          <p:spPr>
            <a:xfrm>
              <a:off x="420136" y="212003"/>
              <a:ext cx="620975" cy="955737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4" name="Conector recto 103"/>
            <p:cNvCxnSpPr>
              <a:stCxn id="102" idx="2"/>
            </p:cNvCxnSpPr>
            <p:nvPr/>
          </p:nvCxnSpPr>
          <p:spPr>
            <a:xfrm>
              <a:off x="-781396" y="484870"/>
              <a:ext cx="587927" cy="2585513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5" name="Elipse 104"/>
            <p:cNvSpPr/>
            <p:nvPr/>
          </p:nvSpPr>
          <p:spPr>
            <a:xfrm>
              <a:off x="-263511" y="1167740"/>
              <a:ext cx="2609244" cy="2825524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4" name="Conector recto de flecha 113"/>
          <p:cNvCxnSpPr/>
          <p:nvPr/>
        </p:nvCxnSpPr>
        <p:spPr>
          <a:xfrm>
            <a:off x="6875533" y="3115603"/>
            <a:ext cx="432771" cy="973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27" name="Grupo 126"/>
          <p:cNvGrpSpPr/>
          <p:nvPr/>
        </p:nvGrpSpPr>
        <p:grpSpPr>
          <a:xfrm>
            <a:off x="1475656" y="728805"/>
            <a:ext cx="4270264" cy="2052123"/>
            <a:chOff x="1475656" y="728805"/>
            <a:chExt cx="4608512" cy="2052123"/>
          </a:xfrm>
        </p:grpSpPr>
        <p:sp>
          <p:nvSpPr>
            <p:cNvPr id="123" name="Rectángulo 122"/>
            <p:cNvSpPr/>
            <p:nvPr/>
          </p:nvSpPr>
          <p:spPr>
            <a:xfrm>
              <a:off x="1475656" y="728805"/>
              <a:ext cx="4608512" cy="1548067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Conector recto de flecha 124"/>
            <p:cNvCxnSpPr/>
            <p:nvPr/>
          </p:nvCxnSpPr>
          <p:spPr>
            <a:xfrm>
              <a:off x="3917515" y="2276871"/>
              <a:ext cx="0" cy="5040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2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33713" y="6336122"/>
            <a:ext cx="1080119" cy="52588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12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37454313"/>
      </p:ext>
    </p:extLst>
  </p:cSld>
  <p:clrMapOvr>
    <a:masterClrMapping/>
  </p:clrMapOvr>
  <p:transition advTm="4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8" grpId="0" animBg="1"/>
      <p:bldP spid="99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683568" cy="319982"/>
          </a:xfrm>
          <a:prstGeom prst="ellipse">
            <a:avLst/>
          </a:prstGeom>
        </p:spPr>
        <p:txBody>
          <a:bodyPr/>
          <a:lstStyle/>
          <a:p>
            <a:r>
              <a:rPr lang="es-ES_tradnl" dirty="0" smtClean="0"/>
              <a:t>13</a:t>
            </a:r>
            <a:endParaRPr lang="es-ES_tradnl" dirty="0"/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110306" y="31177"/>
            <a:ext cx="8566150" cy="31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endParaRPr lang="en-GB" sz="3600" dirty="0">
              <a:solidFill>
                <a:srgbClr val="3366CC"/>
              </a:solidFill>
              <a:latin typeface="Calibri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22261" y="343915"/>
            <a:ext cx="4942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aseline="30000" dirty="0" smtClean="0">
                <a:solidFill>
                  <a:srgbClr val="3366CC"/>
                </a:solidFill>
                <a:latin typeface="Calibri" pitchFamily="34" charset="0"/>
              </a:rPr>
              <a:t>171</a:t>
            </a:r>
            <a:r>
              <a:rPr lang="es-ES" sz="3600" dirty="0" smtClean="0">
                <a:solidFill>
                  <a:srgbClr val="3366CC"/>
                </a:solidFill>
                <a:latin typeface="Calibri" pitchFamily="34" charset="0"/>
              </a:rPr>
              <a:t>Tm </a:t>
            </a:r>
            <a:r>
              <a:rPr lang="es-ES" sz="3600" dirty="0">
                <a:solidFill>
                  <a:srgbClr val="3366CC"/>
                </a:solidFill>
                <a:latin typeface="Calibri" pitchFamily="34" charset="0"/>
              </a:rPr>
              <a:t>(n,</a:t>
            </a:r>
            <a:r>
              <a:rPr lang="el-GR" sz="3600" dirty="0">
                <a:solidFill>
                  <a:srgbClr val="3366CC"/>
                </a:solidFill>
                <a:latin typeface="Calibri" pitchFamily="34" charset="0"/>
              </a:rPr>
              <a:t>γ</a:t>
            </a:r>
            <a:r>
              <a:rPr lang="es-ES" sz="3600" dirty="0" smtClean="0">
                <a:solidFill>
                  <a:srgbClr val="3366CC"/>
                </a:solidFill>
                <a:latin typeface="Calibri" pitchFamily="34" charset="0"/>
              </a:rPr>
              <a:t>) </a:t>
            </a:r>
            <a:r>
              <a:rPr lang="es-ES" sz="3600" dirty="0" err="1" smtClean="0">
                <a:solidFill>
                  <a:srgbClr val="3366CC"/>
                </a:solidFill>
                <a:latin typeface="Calibri" pitchFamily="34" charset="0"/>
              </a:rPr>
              <a:t>measurement</a:t>
            </a:r>
            <a:r>
              <a:rPr lang="es-ES" sz="3600" dirty="0" smtClean="0">
                <a:solidFill>
                  <a:srgbClr val="3366CC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s-ES" sz="3600" dirty="0" smtClean="0">
                <a:solidFill>
                  <a:srgbClr val="3366CC"/>
                </a:solidFill>
                <a:latin typeface="Calibri" pitchFamily="34" charset="0"/>
              </a:rPr>
              <a:t>@ </a:t>
            </a:r>
            <a:r>
              <a:rPr lang="es-ES" sz="3600" dirty="0" err="1" smtClean="0">
                <a:solidFill>
                  <a:srgbClr val="3366CC"/>
                </a:solidFill>
                <a:latin typeface="Calibri" pitchFamily="34" charset="0"/>
              </a:rPr>
              <a:t>n_TOF</a:t>
            </a:r>
            <a:r>
              <a:rPr lang="es-ES" sz="3600" dirty="0" smtClean="0">
                <a:solidFill>
                  <a:srgbClr val="3366CC"/>
                </a:solidFill>
                <a:latin typeface="Calibri" pitchFamily="34" charset="0"/>
              </a:rPr>
              <a:t> </a:t>
            </a:r>
            <a:endParaRPr lang="en-US" sz="3600" dirty="0">
              <a:solidFill>
                <a:srgbClr val="3366CC"/>
              </a:solidFill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53" y="2202984"/>
            <a:ext cx="3024826" cy="38151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02"/>
          <a:stretch>
            <a:fillRect/>
          </a:stretch>
        </p:blipFill>
        <p:spPr bwMode="auto">
          <a:xfrm>
            <a:off x="4928725" y="1963197"/>
            <a:ext cx="3531707" cy="319399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/>
          <p:cNvSpPr txBox="1"/>
          <p:nvPr/>
        </p:nvSpPr>
        <p:spPr>
          <a:xfrm>
            <a:off x="922753" y="1690764"/>
            <a:ext cx="345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</a:rPr>
              <a:t>EAR1 using Total Energy Detectors</a:t>
            </a:r>
            <a:endParaRPr lang="en-GB" b="1" i="1" dirty="0" smtClean="0">
              <a:latin typeface="Calibri" panose="020F0502020204030204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640224" y="5157192"/>
            <a:ext cx="4002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b="1" dirty="0" smtClean="0">
                <a:latin typeface="Calibri" panose="020F0502020204030204" pitchFamily="34" charset="0"/>
              </a:rPr>
              <a:t>PULSE HEIGHT WEIGHTING TECHNIQUE:</a:t>
            </a:r>
            <a:endParaRPr lang="en-US" b="1" dirty="0">
              <a:latin typeface="Calibri" panose="020F0502020204030204" pitchFamily="34" charset="0"/>
            </a:endParaRPr>
          </a:p>
          <a:p>
            <a:pPr algn="ctr"/>
            <a:r>
              <a:rPr lang="en-US" b="1" dirty="0" smtClean="0">
                <a:latin typeface="Calibri" panose="020F0502020204030204" pitchFamily="34" charset="0"/>
              </a:rPr>
              <a:t>Accurate simulations required</a:t>
            </a:r>
            <a:endParaRPr lang="en-GB" b="1" dirty="0" smtClean="0">
              <a:latin typeface="Calibri" panose="020F0502020204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00974" y="5587679"/>
            <a:ext cx="1959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Nov-Dec 2014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1372897" y="6080522"/>
            <a:ext cx="2574682" cy="5963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D</a:t>
            </a:r>
            <a:r>
              <a:rPr lang="en-US" baseline="-25000" dirty="0" smtClean="0"/>
              <a:t>6</a:t>
            </a:r>
            <a:r>
              <a:rPr lang="en-US" dirty="0" smtClean="0"/>
              <a:t> Scintillators</a:t>
            </a:r>
            <a:endParaRPr lang="en-US" dirty="0"/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2435166" y="3406945"/>
            <a:ext cx="487840" cy="2078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6421110" y="4636894"/>
            <a:ext cx="2574682" cy="5963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Geant4 model of the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20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3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04448" y="6453336"/>
            <a:ext cx="539552" cy="319982"/>
          </a:xfrm>
          <a:prstGeom prst="ellipse">
            <a:avLst/>
          </a:prstGeom>
        </p:spPr>
        <p:txBody>
          <a:bodyPr/>
          <a:lstStyle/>
          <a:p>
            <a:r>
              <a:rPr lang="es-ES_tradnl" dirty="0" smtClean="0"/>
              <a:t>14</a:t>
            </a:r>
            <a:endParaRPr lang="es-ES_tradnl" dirty="0"/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304800" y="152400"/>
            <a:ext cx="8566150" cy="31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endParaRPr lang="en-GB" sz="3600" dirty="0">
              <a:solidFill>
                <a:srgbClr val="3366CC"/>
              </a:solidFill>
              <a:latin typeface="Calibri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51720" y="357962"/>
            <a:ext cx="4770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aseline="30000" dirty="0" smtClean="0">
                <a:solidFill>
                  <a:srgbClr val="3366CC"/>
                </a:solidFill>
                <a:latin typeface="Calibri" pitchFamily="34" charset="0"/>
              </a:rPr>
              <a:t>171</a:t>
            </a:r>
            <a:r>
              <a:rPr lang="es-ES" sz="3600" dirty="0" smtClean="0">
                <a:solidFill>
                  <a:srgbClr val="3366CC"/>
                </a:solidFill>
                <a:latin typeface="Calibri" pitchFamily="34" charset="0"/>
              </a:rPr>
              <a:t>Tm </a:t>
            </a:r>
            <a:r>
              <a:rPr lang="es-ES" sz="3600" dirty="0">
                <a:solidFill>
                  <a:srgbClr val="3366CC"/>
                </a:solidFill>
                <a:latin typeface="Calibri" pitchFamily="34" charset="0"/>
              </a:rPr>
              <a:t>(n,</a:t>
            </a:r>
            <a:r>
              <a:rPr lang="el-GR" sz="3600" dirty="0">
                <a:solidFill>
                  <a:srgbClr val="3366CC"/>
                </a:solidFill>
                <a:latin typeface="Calibri" pitchFamily="34" charset="0"/>
              </a:rPr>
              <a:t>γ</a:t>
            </a:r>
            <a:r>
              <a:rPr lang="es-ES" sz="3600" dirty="0">
                <a:solidFill>
                  <a:srgbClr val="3366CC"/>
                </a:solidFill>
                <a:latin typeface="Calibri" pitchFamily="34" charset="0"/>
              </a:rPr>
              <a:t>) @ </a:t>
            </a:r>
            <a:r>
              <a:rPr lang="es-ES" sz="3600" dirty="0" err="1" smtClean="0">
                <a:solidFill>
                  <a:srgbClr val="3366CC"/>
                </a:solidFill>
                <a:latin typeface="Calibri" pitchFamily="34" charset="0"/>
              </a:rPr>
              <a:t>n_TOF</a:t>
            </a:r>
            <a:r>
              <a:rPr lang="es-ES" sz="3600" dirty="0" smtClean="0">
                <a:solidFill>
                  <a:srgbClr val="3366CC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s-ES" sz="3600" dirty="0" smtClean="0">
                <a:solidFill>
                  <a:srgbClr val="3366CC"/>
                </a:solidFill>
                <a:latin typeface="Calibri" pitchFamily="34" charset="0"/>
              </a:rPr>
              <a:t>in </a:t>
            </a:r>
            <a:r>
              <a:rPr lang="es-ES" sz="3600" dirty="0" err="1" smtClean="0">
                <a:solidFill>
                  <a:srgbClr val="3366CC"/>
                </a:solidFill>
                <a:latin typeface="Calibri" pitchFamily="34" charset="0"/>
              </a:rPr>
              <a:t>brief</a:t>
            </a:r>
            <a:r>
              <a:rPr lang="es-ES" sz="3600" dirty="0" smtClean="0">
                <a:solidFill>
                  <a:srgbClr val="3366CC"/>
                </a:solidFill>
                <a:latin typeface="Calibri" pitchFamily="34" charset="0"/>
              </a:rPr>
              <a:t> </a:t>
            </a:r>
            <a:endParaRPr lang="en-US" sz="3600" dirty="0">
              <a:solidFill>
                <a:srgbClr val="3366CC"/>
              </a:solidFill>
              <a:latin typeface="Calibri" pitchFamily="34" charset="0"/>
            </a:endParaRPr>
          </a:p>
        </p:txBody>
      </p:sp>
      <p:pic>
        <p:nvPicPr>
          <p:cNvPr id="44" name="Picture 2" descr="D:\Profiles\jlerende\Dropbox\Doctorado Sevilla\n_TOF\presentation_meeting_Santiago_may_15\plots_presentation_santiago\weighted_counts_250keV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5281" r="4200"/>
          <a:stretch/>
        </p:blipFill>
        <p:spPr bwMode="auto">
          <a:xfrm>
            <a:off x="389642" y="1478031"/>
            <a:ext cx="4262001" cy="276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355976" y="3429000"/>
            <a:ext cx="1728192" cy="449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Counts vs </a:t>
            </a:r>
            <a:r>
              <a:rPr lang="en-US" dirty="0" err="1" smtClean="0"/>
              <a:t>En</a:t>
            </a:r>
            <a:endParaRPr lang="en-US" dirty="0"/>
          </a:p>
        </p:txBody>
      </p:sp>
      <p:sp>
        <p:nvSpPr>
          <p:cNvPr id="45" name="Rectángulo 44"/>
          <p:cNvSpPr/>
          <p:nvPr/>
        </p:nvSpPr>
        <p:spPr>
          <a:xfrm>
            <a:off x="4954837" y="2348880"/>
            <a:ext cx="2736304" cy="520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Counts -&gt;  Pointwise 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ross section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46"/>
              <p:cNvSpPr txBox="1"/>
              <p:nvPr/>
            </p:nvSpPr>
            <p:spPr>
              <a:xfrm>
                <a:off x="4897106" y="1412776"/>
                <a:ext cx="4098686" cy="9271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endParaRPr lang="es-ES" b="1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s-E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E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sub>
                    </m:sSub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s-E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s-E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s-ES" sz="24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ES" sz="2400" b="1" dirty="0"/>
                          <m:t>Y</m:t>
                        </m:r>
                        <m:d>
                          <m:dPr>
                            <m:ctrlPr>
                              <a:rPr lang="es-E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s-E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s-E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s-E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𝒂𝒕</m:t>
                            </m:r>
                          </m:sub>
                        </m:sSub>
                        <m:r>
                          <a:rPr lang="es-E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s-E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s-E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s-E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s-E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s-E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s-E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s-E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s-E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s-E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s-E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s-E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s-E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𝒂𝒕</m:t>
                                </m:r>
                              </m:sub>
                            </m:sSub>
                            <m:r>
                              <a:rPr lang="es-E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s-E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𝒅𝒆𝒕</m:t>
                            </m:r>
                          </m:sub>
                        </m:sSub>
                        <m:sSub>
                          <m:sSubPr>
                            <m:ctrlPr>
                              <a:rPr lang="es-E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𝜱</m:t>
                            </m:r>
                          </m:e>
                          <m:sub>
                            <m:r>
                              <a:rPr lang="es-E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s-E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s-E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s-E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s-E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s-ES" sz="2400" b="1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Cuadro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106" y="1412776"/>
                <a:ext cx="4098686" cy="927177"/>
              </a:xfrm>
              <a:prstGeom prst="rect">
                <a:avLst/>
              </a:prstGeom>
              <a:blipFill rotWithShape="0">
                <a:blip r:embed="rId4"/>
                <a:stretch>
                  <a:fillRect b="-3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ipse 6"/>
          <p:cNvSpPr/>
          <p:nvPr/>
        </p:nvSpPr>
        <p:spPr>
          <a:xfrm>
            <a:off x="7740352" y="206084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ector recto de flecha 8"/>
          <p:cNvCxnSpPr>
            <a:stCxn id="7" idx="5"/>
          </p:cNvCxnSpPr>
          <p:nvPr/>
        </p:nvCxnSpPr>
        <p:spPr>
          <a:xfrm>
            <a:off x="8170591" y="2491087"/>
            <a:ext cx="217833" cy="2178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ángulo redondeado 48"/>
          <p:cNvSpPr/>
          <p:nvPr/>
        </p:nvSpPr>
        <p:spPr>
          <a:xfrm>
            <a:off x="8022383" y="2780928"/>
            <a:ext cx="973409" cy="28803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PHWT</a:t>
            </a:r>
            <a:endParaRPr lang="en-US" dirty="0"/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37" y="4336020"/>
            <a:ext cx="5770385" cy="2054407"/>
          </a:xfrm>
          <a:prstGeom prst="rect">
            <a:avLst/>
          </a:prstGeom>
        </p:spPr>
      </p:pic>
      <p:sp>
        <p:nvSpPr>
          <p:cNvPr id="46" name="Rectángulo 45"/>
          <p:cNvSpPr/>
          <p:nvPr/>
        </p:nvSpPr>
        <p:spPr>
          <a:xfrm>
            <a:off x="1864558" y="6304896"/>
            <a:ext cx="2275394" cy="319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Resonance analysis</a:t>
            </a:r>
            <a:endParaRPr lang="en-US" dirty="0"/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2" t="10201" r="39330" b="28854"/>
          <a:stretch/>
        </p:blipFill>
        <p:spPr>
          <a:xfrm>
            <a:off x="6804248" y="5044205"/>
            <a:ext cx="1440160" cy="1481139"/>
          </a:xfrm>
          <a:prstGeom prst="rect">
            <a:avLst/>
          </a:prstGeom>
        </p:spPr>
      </p:pic>
      <p:sp>
        <p:nvSpPr>
          <p:cNvPr id="50" name="Elipse 49"/>
          <p:cNvSpPr/>
          <p:nvPr/>
        </p:nvSpPr>
        <p:spPr>
          <a:xfrm>
            <a:off x="4499992" y="5727470"/>
            <a:ext cx="297121" cy="52012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upo 55"/>
          <p:cNvGrpSpPr/>
          <p:nvPr/>
        </p:nvGrpSpPr>
        <p:grpSpPr>
          <a:xfrm>
            <a:off x="6713313" y="3310237"/>
            <a:ext cx="1981478" cy="1867270"/>
            <a:chOff x="6656132" y="3356992"/>
            <a:chExt cx="2322591" cy="2036539"/>
          </a:xfrm>
        </p:grpSpPr>
        <p:pic>
          <p:nvPicPr>
            <p:cNvPr id="53" name="Imagen 5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0"/>
            <a:stretch/>
          </p:blipFill>
          <p:spPr>
            <a:xfrm>
              <a:off x="6656132" y="3356992"/>
              <a:ext cx="2322591" cy="2036539"/>
            </a:xfrm>
            <a:prstGeom prst="rect">
              <a:avLst/>
            </a:prstGeom>
          </p:spPr>
        </p:pic>
        <p:sp>
          <p:nvSpPr>
            <p:cNvPr id="59" name="CuadroTexto 58"/>
            <p:cNvSpPr txBox="1"/>
            <p:nvPr/>
          </p:nvSpPr>
          <p:spPr>
            <a:xfrm>
              <a:off x="6931530" y="3486521"/>
              <a:ext cx="1744926" cy="436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solidFill>
                    <a:schemeClr val="bg1"/>
                  </a:solidFill>
                  <a:latin typeface="Symbol" panose="05050102010706020507" pitchFamily="18" charset="2"/>
                </a:rPr>
                <a:t>c</a:t>
              </a:r>
              <a:r>
                <a:rPr lang="es-ES" sz="2000" baseline="30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  <a:r>
                <a:rPr lang="es-ES" sz="2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(</a:t>
              </a:r>
              <a:r>
                <a:rPr lang="es-ES" sz="2000" dirty="0" err="1" smtClean="0">
                  <a:solidFill>
                    <a:schemeClr val="bg1"/>
                  </a:solidFill>
                  <a:latin typeface="Symbol" panose="05050102010706020507" pitchFamily="18" charset="2"/>
                </a:rPr>
                <a:t>G</a:t>
              </a:r>
              <a:r>
                <a:rPr lang="es-ES" sz="2000" baseline="-25000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n</a:t>
              </a:r>
              <a:r>
                <a:rPr lang="es-ES" sz="2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vs. </a:t>
              </a:r>
              <a:r>
                <a:rPr lang="es-ES" sz="2000" dirty="0" err="1" smtClean="0">
                  <a:solidFill>
                    <a:schemeClr val="bg1"/>
                  </a:solidFill>
                  <a:latin typeface="Symbol" panose="05050102010706020507" pitchFamily="18" charset="2"/>
                </a:rPr>
                <a:t>G</a:t>
              </a:r>
              <a:r>
                <a:rPr lang="es-ES" sz="2000" baseline="-25000" dirty="0" err="1" smtClean="0">
                  <a:solidFill>
                    <a:schemeClr val="bg1"/>
                  </a:solidFill>
                  <a:latin typeface="Symbol" panose="05050102010706020507" pitchFamily="18" charset="2"/>
                </a:rPr>
                <a:t>g</a:t>
              </a:r>
              <a:r>
                <a:rPr lang="es-E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)</a:t>
              </a:r>
              <a:endParaRPr lang="es-ES" sz="20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8" name="Elipse 57"/>
          <p:cNvSpPr/>
          <p:nvPr/>
        </p:nvSpPr>
        <p:spPr>
          <a:xfrm>
            <a:off x="6713313" y="5177506"/>
            <a:ext cx="1675111" cy="144737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0" name="Grupo 1029"/>
          <p:cNvGrpSpPr/>
          <p:nvPr/>
        </p:nvGrpSpPr>
        <p:grpSpPr>
          <a:xfrm>
            <a:off x="454014" y="1484784"/>
            <a:ext cx="2101762" cy="2295097"/>
            <a:chOff x="454014" y="1484784"/>
            <a:chExt cx="2101762" cy="2295097"/>
          </a:xfrm>
        </p:grpSpPr>
        <p:cxnSp>
          <p:nvCxnSpPr>
            <p:cNvPr id="60" name="Conector recto de flecha 59"/>
            <p:cNvCxnSpPr>
              <a:stCxn id="63" idx="4"/>
            </p:cNvCxnSpPr>
            <p:nvPr/>
          </p:nvCxnSpPr>
          <p:spPr>
            <a:xfrm>
              <a:off x="1504895" y="2114429"/>
              <a:ext cx="0" cy="1012893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Elipse 62"/>
            <p:cNvSpPr/>
            <p:nvPr/>
          </p:nvSpPr>
          <p:spPr>
            <a:xfrm>
              <a:off x="454014" y="1484784"/>
              <a:ext cx="2101762" cy="6296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Rectángulo redondeado 1028"/>
            <p:cNvSpPr/>
            <p:nvPr/>
          </p:nvSpPr>
          <p:spPr>
            <a:xfrm>
              <a:off x="683568" y="3310236"/>
              <a:ext cx="1872208" cy="46964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Challenge:</a:t>
              </a:r>
            </a:p>
            <a:p>
              <a:pPr algn="ctr"/>
              <a:r>
                <a:rPr lang="en-US" dirty="0" smtClean="0"/>
                <a:t>Sample activity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5762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5" grpId="0" animBg="1"/>
      <p:bldP spid="47" grpId="0" animBg="1"/>
      <p:bldP spid="7" grpId="0" animBg="1"/>
      <p:bldP spid="49" grpId="0" animBg="1"/>
      <p:bldP spid="46" grpId="0" animBg="1"/>
      <p:bldP spid="50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08151" y="6453336"/>
            <a:ext cx="535849" cy="319982"/>
          </a:xfrm>
          <a:prstGeom prst="ellipse">
            <a:avLst/>
          </a:prstGeom>
        </p:spPr>
        <p:txBody>
          <a:bodyPr/>
          <a:lstStyle/>
          <a:p>
            <a:r>
              <a:rPr lang="es-ES_tradnl" dirty="0" smtClean="0"/>
              <a:t>15</a:t>
            </a:r>
            <a:endParaRPr lang="es-ES_tradnl" dirty="0"/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304800" y="152400"/>
            <a:ext cx="8566150" cy="31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endParaRPr lang="en-GB" sz="3600" dirty="0">
              <a:solidFill>
                <a:srgbClr val="3366CC"/>
              </a:solidFill>
              <a:latin typeface="Calibri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91680" y="116632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aseline="30000" dirty="0" smtClean="0">
                <a:solidFill>
                  <a:srgbClr val="3366CC"/>
                </a:solidFill>
                <a:latin typeface="Calibri" pitchFamily="34" charset="0"/>
              </a:rPr>
              <a:t>171</a:t>
            </a:r>
            <a:r>
              <a:rPr lang="es-ES" sz="3600" dirty="0" smtClean="0">
                <a:solidFill>
                  <a:srgbClr val="3366CC"/>
                </a:solidFill>
                <a:latin typeface="Calibri" pitchFamily="34" charset="0"/>
              </a:rPr>
              <a:t>Tm </a:t>
            </a:r>
            <a:r>
              <a:rPr lang="es-ES" sz="3600" dirty="0">
                <a:solidFill>
                  <a:srgbClr val="3366CC"/>
                </a:solidFill>
                <a:latin typeface="Calibri" pitchFamily="34" charset="0"/>
              </a:rPr>
              <a:t>(n,</a:t>
            </a:r>
            <a:r>
              <a:rPr lang="el-GR" sz="3600" dirty="0">
                <a:solidFill>
                  <a:srgbClr val="3366CC"/>
                </a:solidFill>
                <a:latin typeface="Calibri" pitchFamily="34" charset="0"/>
              </a:rPr>
              <a:t>γ</a:t>
            </a:r>
            <a:r>
              <a:rPr lang="es-ES" sz="3600" dirty="0" smtClean="0">
                <a:solidFill>
                  <a:srgbClr val="3366CC"/>
                </a:solidFill>
                <a:latin typeface="Calibri" pitchFamily="34" charset="0"/>
              </a:rPr>
              <a:t>): </a:t>
            </a:r>
            <a:r>
              <a:rPr lang="es-ES" sz="3600" dirty="0" err="1" smtClean="0">
                <a:solidFill>
                  <a:srgbClr val="3366CC"/>
                </a:solidFill>
                <a:latin typeface="Calibri" pitchFamily="34" charset="0"/>
              </a:rPr>
              <a:t>Extrapolating</a:t>
            </a:r>
            <a:r>
              <a:rPr lang="es-ES" sz="3600" dirty="0" smtClean="0">
                <a:solidFill>
                  <a:srgbClr val="3366CC"/>
                </a:solidFill>
                <a:latin typeface="Calibri" pitchFamily="34" charset="0"/>
              </a:rPr>
              <a:t> </a:t>
            </a:r>
            <a:r>
              <a:rPr lang="es-ES" sz="3600" dirty="0" err="1" smtClean="0">
                <a:solidFill>
                  <a:srgbClr val="3366CC"/>
                </a:solidFill>
                <a:latin typeface="Calibri" pitchFamily="34" charset="0"/>
              </a:rPr>
              <a:t>from</a:t>
            </a:r>
            <a:r>
              <a:rPr lang="es-ES" sz="3600" dirty="0" smtClean="0">
                <a:solidFill>
                  <a:srgbClr val="3366CC"/>
                </a:solidFill>
                <a:latin typeface="Calibri" pitchFamily="34" charset="0"/>
              </a:rPr>
              <a:t> </a:t>
            </a:r>
            <a:r>
              <a:rPr lang="es-ES" sz="3600" dirty="0" err="1" smtClean="0">
                <a:solidFill>
                  <a:srgbClr val="3366CC"/>
                </a:solidFill>
                <a:latin typeface="Calibri" pitchFamily="34" charset="0"/>
              </a:rPr>
              <a:t>the</a:t>
            </a:r>
            <a:r>
              <a:rPr lang="es-ES" sz="3600" dirty="0" smtClean="0">
                <a:solidFill>
                  <a:srgbClr val="3366CC"/>
                </a:solidFill>
                <a:latin typeface="Calibri" pitchFamily="34" charset="0"/>
              </a:rPr>
              <a:t> </a:t>
            </a:r>
            <a:r>
              <a:rPr lang="es-ES" sz="3600" dirty="0" err="1" smtClean="0">
                <a:solidFill>
                  <a:srgbClr val="3366CC"/>
                </a:solidFill>
                <a:latin typeface="Calibri" pitchFamily="34" charset="0"/>
              </a:rPr>
              <a:t>resonances</a:t>
            </a:r>
            <a:endParaRPr lang="en-US" sz="3600" dirty="0">
              <a:solidFill>
                <a:srgbClr val="3366CC"/>
              </a:solidFill>
              <a:latin typeface="Calibri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87728"/>
            <a:ext cx="4689440" cy="303297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t="8504"/>
          <a:stretch/>
        </p:blipFill>
        <p:spPr>
          <a:xfrm>
            <a:off x="467544" y="4718322"/>
            <a:ext cx="2664296" cy="1827598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91754" y="4411911"/>
            <a:ext cx="2900726" cy="2185441"/>
            <a:chOff x="3268886" y="570022"/>
            <a:chExt cx="6179747" cy="4255854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0291" y="1320228"/>
              <a:ext cx="5268281" cy="3505648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3268886" y="570022"/>
              <a:ext cx="6179747" cy="7192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latin typeface="Calibri" panose="020F0502020204030204" pitchFamily="34" charset="0"/>
                </a:rPr>
                <a:t>Avg</a:t>
              </a:r>
              <a:r>
                <a:rPr lang="es-ES" dirty="0" smtClean="0">
                  <a:latin typeface="Calibri" panose="020F0502020204030204" pitchFamily="34" charset="0"/>
                </a:rPr>
                <a:t>. </a:t>
              </a:r>
              <a:r>
                <a:rPr lang="es-ES" dirty="0" err="1" smtClean="0">
                  <a:latin typeface="Calibri" panose="020F0502020204030204" pitchFamily="34" charset="0"/>
                </a:rPr>
                <a:t>Radiative</a:t>
              </a:r>
              <a:r>
                <a:rPr lang="es-ES" dirty="0" smtClean="0">
                  <a:latin typeface="Calibri" panose="020F0502020204030204" pitchFamily="34" charset="0"/>
                </a:rPr>
                <a:t> </a:t>
              </a:r>
              <a:r>
                <a:rPr lang="es-ES" dirty="0" err="1" smtClean="0">
                  <a:latin typeface="Calibri" panose="020F0502020204030204" pitchFamily="34" charset="0"/>
                </a:rPr>
                <a:t>width</a:t>
              </a:r>
              <a:r>
                <a:rPr lang="es-ES" dirty="0" smtClean="0">
                  <a:latin typeface="Calibri" panose="020F0502020204030204" pitchFamily="34" charset="0"/>
                </a:rPr>
                <a:t>: &lt;</a:t>
              </a:r>
              <a:r>
                <a:rPr lang="es-ES" dirty="0" err="1" smtClean="0">
                  <a:latin typeface="Symbol" panose="05050102010706020507" pitchFamily="18" charset="2"/>
                </a:rPr>
                <a:t>G</a:t>
              </a:r>
              <a:r>
                <a:rPr lang="es-ES" baseline="-25000" dirty="0" err="1" smtClean="0">
                  <a:latin typeface="Symbol" panose="05050102010706020507" pitchFamily="18" charset="2"/>
                </a:rPr>
                <a:t>g</a:t>
              </a:r>
              <a:r>
                <a:rPr lang="es-ES" sz="1600" dirty="0" smtClean="0">
                  <a:latin typeface="Calibri" panose="020F0502020204030204" pitchFamily="34" charset="0"/>
                </a:rPr>
                <a:t>&gt;</a:t>
              </a:r>
              <a:endParaRPr lang="es-ES" sz="900" dirty="0" smtClean="0">
                <a:latin typeface="Calibri" panose="020F0502020204030204" pitchFamily="34" charset="0"/>
              </a:endParaRPr>
            </a:p>
          </p:txBody>
        </p:sp>
      </p:grpSp>
      <p:sp>
        <p:nvSpPr>
          <p:cNvPr id="21" name="CuadroTexto 20"/>
          <p:cNvSpPr txBox="1"/>
          <p:nvPr/>
        </p:nvSpPr>
        <p:spPr>
          <a:xfrm>
            <a:off x="683568" y="4365104"/>
            <a:ext cx="19513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Calibri" panose="020F0502020204030204" pitchFamily="34" charset="0"/>
              </a:rPr>
              <a:t>Level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</a:rPr>
              <a:t>Spacing</a:t>
            </a:r>
            <a:r>
              <a:rPr lang="es-ES" dirty="0" smtClean="0">
                <a:latin typeface="Calibri" panose="020F0502020204030204" pitchFamily="34" charset="0"/>
              </a:rPr>
              <a:t>: D</a:t>
            </a:r>
            <a:r>
              <a:rPr lang="es-ES" baseline="-25000" dirty="0" smtClean="0">
                <a:latin typeface="Calibri" panose="020F0502020204030204" pitchFamily="34" charset="0"/>
              </a:rPr>
              <a:t>0</a:t>
            </a:r>
            <a:endParaRPr lang="es-ES" baseline="30000" dirty="0" smtClean="0">
              <a:latin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3" y="4807835"/>
            <a:ext cx="2645919" cy="1766951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3707904" y="4427820"/>
            <a:ext cx="2139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Calibri" panose="020F0502020204030204" pitchFamily="34" charset="0"/>
              </a:rPr>
              <a:t>Neutron</a:t>
            </a:r>
            <a:r>
              <a:rPr lang="es-ES" dirty="0" smtClean="0">
                <a:latin typeface="Calibri" panose="020F0502020204030204" pitchFamily="34" charset="0"/>
              </a:rPr>
              <a:t> strenght:S</a:t>
            </a:r>
            <a:r>
              <a:rPr lang="es-ES" baseline="-25000" dirty="0" smtClean="0">
                <a:latin typeface="Calibri" panose="020F0502020204030204" pitchFamily="34" charset="0"/>
              </a:rPr>
              <a:t>0</a:t>
            </a:r>
            <a:endParaRPr lang="es-ES" baseline="30000" dirty="0" smtClean="0">
              <a:latin typeface="Calibri" panose="020F0502020204030204" pitchFamily="34" charset="0"/>
            </a:endParaRPr>
          </a:p>
        </p:txBody>
      </p:sp>
      <p:cxnSp>
        <p:nvCxnSpPr>
          <p:cNvPr id="24" name="Conector recto 23"/>
          <p:cNvCxnSpPr/>
          <p:nvPr/>
        </p:nvCxnSpPr>
        <p:spPr>
          <a:xfrm flipV="1">
            <a:off x="5004048" y="1722990"/>
            <a:ext cx="0" cy="177801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2635210" y="2551683"/>
            <a:ext cx="1832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RRR:</a:t>
            </a:r>
          </a:p>
          <a:p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Directly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measured</a:t>
            </a:r>
            <a:endParaRPr lang="es-ES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(27 new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resonances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!)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5319124" y="3356544"/>
            <a:ext cx="259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URR: </a:t>
            </a:r>
            <a:r>
              <a:rPr lang="es-ES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Extrapolated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with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these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avg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parameters</a:t>
            </a:r>
            <a:endParaRPr lang="es-ES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16828" y="2522087"/>
            <a:ext cx="1834892" cy="978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Average resonance parameters</a:t>
            </a:r>
            <a:endParaRPr lang="en-US" dirty="0"/>
          </a:p>
        </p:txBody>
      </p:sp>
      <p:cxnSp>
        <p:nvCxnSpPr>
          <p:cNvPr id="10" name="Conector recto de flecha 9"/>
          <p:cNvCxnSpPr/>
          <p:nvPr/>
        </p:nvCxnSpPr>
        <p:spPr>
          <a:xfrm flipH="1" flipV="1">
            <a:off x="2099021" y="3029206"/>
            <a:ext cx="657290" cy="111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6788462" y="1916833"/>
            <a:ext cx="2106047" cy="1423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Significant reduction of x-section </a:t>
            </a:r>
            <a:r>
              <a:rPr lang="en-US" dirty="0" err="1" smtClean="0"/>
              <a:t>wrt</a:t>
            </a:r>
            <a:r>
              <a:rPr lang="en-US" dirty="0" smtClean="0"/>
              <a:t> systematic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/>
      <p:bldP spid="26" grpId="0"/>
      <p:bldP spid="6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1547813" y="-27384"/>
            <a:ext cx="5761037" cy="92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 smtClean="0"/>
              <a:t>Summary and</a:t>
            </a:r>
            <a:br>
              <a:rPr lang="en-US" altLang="en-US" sz="4000" dirty="0" smtClean="0"/>
            </a:br>
            <a:r>
              <a:rPr lang="en-US" altLang="en-US" sz="4000" dirty="0" smtClean="0"/>
              <a:t>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9217024" cy="4682161"/>
          </a:xfrm>
        </p:spPr>
        <p:txBody>
          <a:bodyPr rtlCol="0"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s-ES" altLang="en-US" sz="1800" b="1" dirty="0" err="1" smtClean="0"/>
              <a:t>Radiative</a:t>
            </a:r>
            <a:r>
              <a:rPr lang="es-ES" altLang="en-US" sz="1800" b="1" dirty="0" smtClean="0"/>
              <a:t> </a:t>
            </a:r>
            <a:r>
              <a:rPr lang="es-ES" altLang="en-US" sz="1800" b="1" dirty="0" err="1"/>
              <a:t>n</a:t>
            </a:r>
            <a:r>
              <a:rPr lang="es-ES" altLang="en-US" sz="1800" b="1" dirty="0" err="1" smtClean="0"/>
              <a:t>eutron</a:t>
            </a:r>
            <a:r>
              <a:rPr lang="es-ES" altLang="en-US" sz="1800" b="1" dirty="0" smtClean="0"/>
              <a:t> capture </a:t>
            </a:r>
            <a:r>
              <a:rPr lang="es-ES" altLang="en-US" sz="1800" dirty="0" err="1" smtClean="0"/>
              <a:t>cross</a:t>
            </a:r>
            <a:r>
              <a:rPr lang="es-ES" altLang="en-US" sz="1800" dirty="0" smtClean="0"/>
              <a:t> </a:t>
            </a:r>
            <a:r>
              <a:rPr lang="es-ES" altLang="en-US" sz="1800" dirty="0" err="1" smtClean="0"/>
              <a:t>sections</a:t>
            </a:r>
            <a:r>
              <a:rPr lang="es-ES" altLang="en-US" sz="1800" dirty="0" smtClean="0"/>
              <a:t> are </a:t>
            </a:r>
            <a:r>
              <a:rPr lang="es-ES" altLang="en-US" sz="1800" b="1" dirty="0" err="1" smtClean="0"/>
              <a:t>relevant</a:t>
            </a:r>
            <a:r>
              <a:rPr lang="es-ES" altLang="en-US" sz="1800" b="1" dirty="0" smtClean="0"/>
              <a:t> </a:t>
            </a:r>
            <a:r>
              <a:rPr lang="es-ES" altLang="en-US" sz="1800" b="1" dirty="0" err="1" smtClean="0"/>
              <a:t>for</a:t>
            </a:r>
            <a:r>
              <a:rPr lang="es-ES" altLang="en-US" sz="1800" b="1" dirty="0" smtClean="0"/>
              <a:t> </a:t>
            </a:r>
            <a:r>
              <a:rPr lang="es-ES" altLang="en-US" sz="1800" b="1" dirty="0" err="1" smtClean="0"/>
              <a:t>many</a:t>
            </a:r>
            <a:r>
              <a:rPr lang="es-ES" altLang="en-US" sz="1800" b="1" dirty="0" smtClean="0"/>
              <a:t> </a:t>
            </a:r>
            <a:r>
              <a:rPr lang="es-ES" altLang="en-US" sz="1800" b="1" dirty="0" err="1" smtClean="0"/>
              <a:t>applications</a:t>
            </a:r>
            <a:endParaRPr lang="es-ES" altLang="en-US" sz="1800" b="1" dirty="0" smtClean="0"/>
          </a:p>
          <a:p>
            <a:pPr eaLnBrk="1" hangingPunct="1">
              <a:spcBef>
                <a:spcPts val="0"/>
              </a:spcBef>
              <a:defRPr/>
            </a:pPr>
            <a:endParaRPr lang="es-ES" altLang="en-US" sz="1800" b="1" dirty="0"/>
          </a:p>
          <a:p>
            <a:pPr eaLnBrk="1" hangingPunct="1">
              <a:spcBef>
                <a:spcPts val="0"/>
              </a:spcBef>
              <a:defRPr/>
            </a:pPr>
            <a:r>
              <a:rPr lang="es-ES" altLang="en-US" sz="1800" b="1" dirty="0"/>
              <a:t>s</a:t>
            </a:r>
            <a:r>
              <a:rPr lang="es-ES" altLang="en-US" sz="1800" b="1" dirty="0" smtClean="0"/>
              <a:t>-</a:t>
            </a:r>
            <a:r>
              <a:rPr lang="es-ES" altLang="en-US" sz="1800" b="1" dirty="0" err="1" smtClean="0"/>
              <a:t>process</a:t>
            </a:r>
            <a:r>
              <a:rPr lang="es-ES" altLang="en-US" sz="1800" b="1" dirty="0" smtClean="0"/>
              <a:t>: (</a:t>
            </a:r>
            <a:r>
              <a:rPr lang="es-ES" altLang="en-US" sz="1800" b="1" dirty="0" err="1" smtClean="0"/>
              <a:t>n,g</a:t>
            </a:r>
            <a:r>
              <a:rPr lang="es-ES" altLang="en-US" sz="1800" b="1" dirty="0" smtClean="0"/>
              <a:t>) </a:t>
            </a:r>
            <a:r>
              <a:rPr lang="es-ES" altLang="en-US" sz="1800" b="1" dirty="0" err="1" smtClean="0"/>
              <a:t>cross-section</a:t>
            </a:r>
            <a:r>
              <a:rPr lang="es-ES" altLang="en-US" sz="1800" b="1" dirty="0" smtClean="0"/>
              <a:t> </a:t>
            </a:r>
            <a:r>
              <a:rPr lang="es-ES" altLang="en-US" sz="1800" dirty="0" err="1" smtClean="0"/>
              <a:t>certain</a:t>
            </a:r>
            <a:r>
              <a:rPr lang="es-ES" altLang="en-US" sz="1800" dirty="0" smtClean="0"/>
              <a:t> </a:t>
            </a:r>
            <a:r>
              <a:rPr lang="es-ES" altLang="en-US" sz="1800" dirty="0" err="1" smtClean="0"/>
              <a:t>isotopes</a:t>
            </a:r>
            <a:r>
              <a:rPr lang="es-ES" altLang="en-US" sz="1800" dirty="0" smtClean="0"/>
              <a:t> </a:t>
            </a:r>
            <a:r>
              <a:rPr lang="es-ES" altLang="en-US" sz="1800" dirty="0" err="1" smtClean="0"/>
              <a:t>key</a:t>
            </a:r>
            <a:r>
              <a:rPr lang="es-ES" altLang="en-US" sz="1800" dirty="0" smtClean="0"/>
              <a:t> </a:t>
            </a:r>
            <a:r>
              <a:rPr lang="es-ES" altLang="en-US" sz="1800" b="1" dirty="0" smtClean="0"/>
              <a:t>input </a:t>
            </a:r>
            <a:r>
              <a:rPr lang="es-ES" altLang="en-US" sz="1800" b="1" dirty="0" err="1" smtClean="0"/>
              <a:t>for</a:t>
            </a:r>
            <a:r>
              <a:rPr lang="es-ES" altLang="en-US" sz="1800" b="1" dirty="0" smtClean="0"/>
              <a:t> </a:t>
            </a:r>
            <a:r>
              <a:rPr lang="es-ES" altLang="en-US" sz="1800" b="1" dirty="0" err="1" smtClean="0"/>
              <a:t>stellar</a:t>
            </a:r>
            <a:r>
              <a:rPr lang="es-ES" altLang="en-US" sz="1800" b="1" dirty="0" smtClean="0"/>
              <a:t> </a:t>
            </a:r>
            <a:r>
              <a:rPr lang="es-ES" altLang="en-US" sz="1800" b="1" dirty="0" err="1" smtClean="0"/>
              <a:t>evolution</a:t>
            </a:r>
            <a:r>
              <a:rPr lang="es-ES" altLang="en-US" sz="1800" b="1" dirty="0" smtClean="0"/>
              <a:t> </a:t>
            </a:r>
            <a:r>
              <a:rPr lang="es-ES" altLang="en-US" sz="1800" b="1" dirty="0" err="1" smtClean="0"/>
              <a:t>models</a:t>
            </a:r>
            <a:endParaRPr lang="es-ES" altLang="en-US" sz="1800" b="1" dirty="0" smtClean="0"/>
          </a:p>
          <a:p>
            <a:pPr eaLnBrk="1" hangingPunct="1">
              <a:spcBef>
                <a:spcPts val="0"/>
              </a:spcBef>
              <a:defRPr/>
            </a:pPr>
            <a:endParaRPr lang="es-ES" altLang="en-US" sz="1800" b="1" dirty="0"/>
          </a:p>
          <a:p>
            <a:pPr eaLnBrk="1" hangingPunct="1">
              <a:spcBef>
                <a:spcPts val="0"/>
              </a:spcBef>
              <a:defRPr/>
            </a:pPr>
            <a:r>
              <a:rPr lang="es-ES" altLang="en-US" sz="1800" b="1" dirty="0" smtClean="0"/>
              <a:t>Tm-171 s-</a:t>
            </a:r>
            <a:r>
              <a:rPr lang="es-ES" altLang="en-US" sz="1800" b="1" dirty="0" err="1" smtClean="0"/>
              <a:t>process</a:t>
            </a:r>
            <a:r>
              <a:rPr lang="es-ES" altLang="en-US" sz="1800" b="1" dirty="0" smtClean="0"/>
              <a:t> </a:t>
            </a:r>
            <a:r>
              <a:rPr lang="es-ES" altLang="en-US" sz="1800" b="1" dirty="0" err="1" smtClean="0"/>
              <a:t>branching</a:t>
            </a:r>
            <a:r>
              <a:rPr lang="es-ES" altLang="en-US" sz="1800" b="1" dirty="0" smtClean="0"/>
              <a:t> </a:t>
            </a:r>
            <a:r>
              <a:rPr lang="es-ES" altLang="en-US" sz="1800" b="1" dirty="0" err="1" smtClean="0"/>
              <a:t>point</a:t>
            </a:r>
            <a:r>
              <a:rPr lang="es-ES" altLang="en-US" sz="1800" dirty="0" smtClean="0"/>
              <a:t>: </a:t>
            </a:r>
            <a:r>
              <a:rPr lang="es-ES" altLang="en-US" sz="1800" dirty="0" err="1" smtClean="0"/>
              <a:t>Radioactive</a:t>
            </a:r>
            <a:r>
              <a:rPr lang="es-ES" altLang="en-US" sz="1800" dirty="0" smtClean="0"/>
              <a:t> </a:t>
            </a:r>
            <a:r>
              <a:rPr lang="es-ES" altLang="en-US" sz="1800" dirty="0" smtClean="0">
                <a:sym typeface="Wingdings" panose="05000000000000000000" pitchFamily="2" charset="2"/>
              </a:rPr>
              <a:t> </a:t>
            </a:r>
            <a:r>
              <a:rPr lang="es-ES" altLang="en-US" sz="1800" dirty="0" err="1" smtClean="0">
                <a:sym typeface="Wingdings" panose="05000000000000000000" pitchFamily="2" charset="2"/>
              </a:rPr>
              <a:t>Challenging</a:t>
            </a:r>
            <a:r>
              <a:rPr lang="es-ES" altLang="en-US" sz="1800" dirty="0" smtClean="0">
                <a:sym typeface="Wingdings" panose="05000000000000000000" pitchFamily="2" charset="2"/>
              </a:rPr>
              <a:t> </a:t>
            </a:r>
            <a:r>
              <a:rPr lang="es-ES" altLang="en-US" sz="1800" dirty="0" err="1" smtClean="0">
                <a:sym typeface="Wingdings" panose="05000000000000000000" pitchFamily="2" charset="2"/>
              </a:rPr>
              <a:t>production</a:t>
            </a:r>
            <a:r>
              <a:rPr lang="es-ES" altLang="en-US" sz="1800" dirty="0" smtClean="0">
                <a:sym typeface="Wingdings" panose="05000000000000000000" pitchFamily="2" charset="2"/>
              </a:rPr>
              <a:t> &amp; </a:t>
            </a:r>
            <a:r>
              <a:rPr lang="es-ES" altLang="en-US" sz="1800" dirty="0" err="1" smtClean="0">
                <a:sym typeface="Wingdings" panose="05000000000000000000" pitchFamily="2" charset="2"/>
              </a:rPr>
              <a:t>measurement</a:t>
            </a:r>
            <a:endParaRPr lang="es-ES" altLang="en-US" sz="1800" dirty="0" smtClean="0"/>
          </a:p>
          <a:p>
            <a:pPr eaLnBrk="1" hangingPunct="1">
              <a:spcBef>
                <a:spcPts val="0"/>
              </a:spcBef>
              <a:defRPr/>
            </a:pPr>
            <a:endParaRPr lang="es-ES" altLang="en-US" sz="18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s-ES" altLang="en-US" sz="1800" dirty="0" err="1" smtClean="0"/>
              <a:t>Different</a:t>
            </a:r>
            <a:r>
              <a:rPr lang="es-ES" altLang="en-US" sz="1800" dirty="0" smtClean="0"/>
              <a:t> </a:t>
            </a:r>
            <a:r>
              <a:rPr lang="es-ES" altLang="en-US" sz="1800" b="1" dirty="0" err="1" smtClean="0"/>
              <a:t>neutron</a:t>
            </a:r>
            <a:r>
              <a:rPr lang="es-ES" altLang="en-US" sz="1800" b="1" dirty="0" smtClean="0"/>
              <a:t> </a:t>
            </a:r>
            <a:r>
              <a:rPr lang="es-ES" altLang="en-US" sz="1800" b="1" dirty="0" err="1" smtClean="0"/>
              <a:t>beams</a:t>
            </a:r>
            <a:r>
              <a:rPr lang="es-ES" altLang="en-US" sz="1800" b="1" dirty="0" smtClean="0"/>
              <a:t> and </a:t>
            </a:r>
            <a:r>
              <a:rPr lang="es-ES" altLang="en-US" sz="1800" b="1" dirty="0" err="1" smtClean="0"/>
              <a:t>techniques</a:t>
            </a:r>
            <a:r>
              <a:rPr lang="es-ES" altLang="en-US" sz="1800" dirty="0" smtClean="0"/>
              <a:t>: </a:t>
            </a:r>
            <a:r>
              <a:rPr lang="es-ES" altLang="en-US" sz="1800" b="1" dirty="0" err="1" smtClean="0"/>
              <a:t>Complementary</a:t>
            </a:r>
            <a:r>
              <a:rPr lang="es-ES" altLang="en-US" sz="1800" dirty="0" smtClean="0"/>
              <a:t> </a:t>
            </a:r>
            <a:r>
              <a:rPr lang="es-ES" altLang="en-US" sz="1800" dirty="0" err="1" smtClean="0"/>
              <a:t>energy</a:t>
            </a:r>
            <a:r>
              <a:rPr lang="es-ES" altLang="en-US" sz="1800" dirty="0" smtClean="0"/>
              <a:t> </a:t>
            </a:r>
            <a:r>
              <a:rPr lang="es-ES" altLang="en-US" sz="1800" dirty="0" err="1" smtClean="0"/>
              <a:t>ranges</a:t>
            </a:r>
            <a:r>
              <a:rPr lang="es-ES" altLang="en-US" sz="1800" dirty="0" smtClean="0"/>
              <a:t> </a:t>
            </a:r>
            <a:endParaRPr lang="es-ES" altLang="en-US" sz="1400" dirty="0" smtClean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en-US" sz="18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s-ES" altLang="en-US" sz="1800" b="1" dirty="0" err="1" smtClean="0">
                <a:solidFill>
                  <a:srgbClr val="00B0F0"/>
                </a:solidFill>
              </a:rPr>
              <a:t>n_TOF</a:t>
            </a:r>
            <a:r>
              <a:rPr lang="es-ES" altLang="en-US" sz="1800" b="1" dirty="0" smtClean="0">
                <a:solidFill>
                  <a:srgbClr val="00B0F0"/>
                </a:solidFill>
              </a:rPr>
              <a:t> : </a:t>
            </a:r>
            <a:r>
              <a:rPr lang="es-ES" altLang="en-US" sz="1800" b="1" dirty="0" smtClean="0">
                <a:solidFill>
                  <a:srgbClr val="002060"/>
                </a:solidFill>
              </a:rPr>
              <a:t>White </a:t>
            </a:r>
            <a:r>
              <a:rPr lang="es-ES" altLang="en-US" sz="1800" b="1" dirty="0" err="1" smtClean="0">
                <a:solidFill>
                  <a:srgbClr val="002060"/>
                </a:solidFill>
              </a:rPr>
              <a:t>neutron</a:t>
            </a:r>
            <a:r>
              <a:rPr lang="es-ES" altLang="en-US" sz="1800" b="1" dirty="0" smtClean="0">
                <a:solidFill>
                  <a:srgbClr val="002060"/>
                </a:solidFill>
              </a:rPr>
              <a:t> </a:t>
            </a:r>
            <a:r>
              <a:rPr lang="es-ES" altLang="en-US" sz="1800" b="1" dirty="0" err="1" smtClean="0">
                <a:solidFill>
                  <a:srgbClr val="002060"/>
                </a:solidFill>
              </a:rPr>
              <a:t>beam</a:t>
            </a:r>
            <a:r>
              <a:rPr lang="es-ES" altLang="en-US" sz="1800" b="1" dirty="0">
                <a:solidFill>
                  <a:srgbClr val="002060"/>
                </a:solidFill>
              </a:rPr>
              <a:t> </a:t>
            </a:r>
            <a:r>
              <a:rPr lang="es-ES" altLang="en-US" sz="1800" b="1" dirty="0" smtClean="0">
                <a:solidFill>
                  <a:srgbClr val="002060"/>
                </a:solidFill>
              </a:rPr>
              <a:t> </a:t>
            </a:r>
            <a:r>
              <a:rPr lang="es-ES" altLang="en-US" sz="1800" dirty="0" err="1" smtClean="0"/>
              <a:t>produced</a:t>
            </a:r>
            <a:r>
              <a:rPr lang="es-ES" altLang="en-US" sz="1800" dirty="0" smtClean="0"/>
              <a:t> </a:t>
            </a:r>
            <a:r>
              <a:rPr lang="es-ES" altLang="en-US" sz="1800" dirty="0" err="1" smtClean="0"/>
              <a:t>via</a:t>
            </a:r>
            <a:r>
              <a:rPr lang="es-ES" altLang="en-US" sz="1800" dirty="0" smtClean="0"/>
              <a:t> </a:t>
            </a:r>
            <a:r>
              <a:rPr lang="es-ES" altLang="en-US" sz="1800" b="1" dirty="0" err="1" smtClean="0"/>
              <a:t>spallation</a:t>
            </a:r>
            <a:r>
              <a:rPr lang="es-ES" altLang="en-US" sz="1800" dirty="0" smtClean="0"/>
              <a:t> </a:t>
            </a:r>
            <a:r>
              <a:rPr lang="es-ES" altLang="en-US" sz="1800" dirty="0" err="1" smtClean="0"/>
              <a:t>protons</a:t>
            </a:r>
            <a:r>
              <a:rPr lang="es-ES" altLang="en-US" sz="1800" dirty="0" smtClean="0"/>
              <a:t> in lead + </a:t>
            </a:r>
            <a:r>
              <a:rPr lang="es-ES" altLang="en-US" sz="1800" dirty="0" err="1" smtClean="0">
                <a:sym typeface="Wingdings" panose="05000000000000000000" pitchFamily="2" charset="2"/>
              </a:rPr>
              <a:t>partial</a:t>
            </a:r>
            <a:r>
              <a:rPr lang="es-ES" altLang="en-US" sz="1800" dirty="0" smtClean="0">
                <a:sym typeface="Wingdings" panose="05000000000000000000" pitchFamily="2" charset="2"/>
              </a:rPr>
              <a:t> </a:t>
            </a:r>
            <a:r>
              <a:rPr lang="es-ES" altLang="en-US" sz="1800" b="1" dirty="0" err="1" smtClean="0">
                <a:sym typeface="Wingdings" panose="05000000000000000000" pitchFamily="2" charset="2"/>
              </a:rPr>
              <a:t>moderation</a:t>
            </a:r>
            <a:endParaRPr lang="es-ES" altLang="en-US" sz="1800" b="1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s-ES" altLang="en-US" sz="1800" b="1" dirty="0" smtClean="0">
                <a:sym typeface="Wingdings" panose="05000000000000000000" pitchFamily="2" charset="2"/>
              </a:rPr>
              <a:t>Time-of-</a:t>
            </a:r>
            <a:r>
              <a:rPr lang="es-ES" altLang="en-US" sz="1800" b="1" dirty="0" err="1" smtClean="0">
                <a:sym typeface="Wingdings" panose="05000000000000000000" pitchFamily="2" charset="2"/>
              </a:rPr>
              <a:t>flight</a:t>
            </a:r>
            <a:r>
              <a:rPr lang="es-ES" altLang="en-US" sz="1800" b="1" dirty="0" smtClean="0">
                <a:sym typeface="Wingdings" panose="05000000000000000000" pitchFamily="2" charset="2"/>
              </a:rPr>
              <a:t> </a:t>
            </a:r>
            <a:r>
              <a:rPr lang="es-ES" altLang="en-US" sz="1800" b="1" dirty="0" err="1" smtClean="0">
                <a:sym typeface="Wingdings" panose="05000000000000000000" pitchFamily="2" charset="2"/>
              </a:rPr>
              <a:t>technique</a:t>
            </a:r>
            <a:r>
              <a:rPr lang="es-ES" altLang="en-US" sz="1800" dirty="0" smtClean="0">
                <a:sym typeface="Wingdings" panose="05000000000000000000" pitchFamily="2" charset="2"/>
              </a:rPr>
              <a:t>: </a:t>
            </a:r>
            <a:r>
              <a:rPr lang="es-ES" altLang="en-US" sz="1800" b="1" dirty="0" err="1" smtClean="0">
                <a:sym typeface="Wingdings" panose="05000000000000000000" pitchFamily="2" charset="2"/>
              </a:rPr>
              <a:t>Neutron</a:t>
            </a:r>
            <a:r>
              <a:rPr lang="es-ES" altLang="en-US" sz="1800" b="1" dirty="0" smtClean="0">
                <a:sym typeface="Wingdings" panose="05000000000000000000" pitchFamily="2" charset="2"/>
              </a:rPr>
              <a:t> </a:t>
            </a:r>
            <a:r>
              <a:rPr lang="es-ES" altLang="en-US" sz="1800" b="1" dirty="0" err="1" smtClean="0">
                <a:sym typeface="Wingdings" panose="05000000000000000000" pitchFamily="2" charset="2"/>
              </a:rPr>
              <a:t>energy</a:t>
            </a:r>
            <a:r>
              <a:rPr lang="es-ES" altLang="en-US" sz="1800" dirty="0" smtClean="0">
                <a:sym typeface="Wingdings" panose="05000000000000000000" pitchFamily="2" charset="2"/>
              </a:rPr>
              <a:t> </a:t>
            </a:r>
            <a:r>
              <a:rPr lang="es-ES" altLang="en-US" sz="1800" dirty="0" err="1" smtClean="0">
                <a:sym typeface="Wingdings" panose="05000000000000000000" pitchFamily="2" charset="2"/>
              </a:rPr>
              <a:t>from</a:t>
            </a:r>
            <a:r>
              <a:rPr lang="es-ES" altLang="en-US" sz="1800" dirty="0" smtClean="0">
                <a:sym typeface="Wingdings" panose="05000000000000000000" pitchFamily="2" charset="2"/>
              </a:rPr>
              <a:t> </a:t>
            </a:r>
            <a:r>
              <a:rPr lang="es-ES" altLang="en-US" sz="1800" dirty="0" err="1" smtClean="0">
                <a:sym typeface="Wingdings" panose="05000000000000000000" pitchFamily="2" charset="2"/>
              </a:rPr>
              <a:t>its</a:t>
            </a:r>
            <a:r>
              <a:rPr lang="es-ES" altLang="en-US" sz="1800" dirty="0" smtClean="0">
                <a:sym typeface="Wingdings" panose="05000000000000000000" pitchFamily="2" charset="2"/>
              </a:rPr>
              <a:t> </a:t>
            </a:r>
            <a:r>
              <a:rPr lang="es-ES" altLang="en-US" sz="1800" b="1" dirty="0" smtClean="0">
                <a:sym typeface="Wingdings" panose="05000000000000000000" pitchFamily="2" charset="2"/>
              </a:rPr>
              <a:t>time of </a:t>
            </a:r>
            <a:r>
              <a:rPr lang="es-ES" altLang="en-US" sz="1800" b="1" dirty="0" err="1" smtClean="0">
                <a:sym typeface="Wingdings" panose="05000000000000000000" pitchFamily="2" charset="2"/>
              </a:rPr>
              <a:t>flight</a:t>
            </a:r>
            <a:r>
              <a:rPr lang="es-ES" altLang="en-US" sz="1800" b="1" dirty="0" smtClean="0">
                <a:sym typeface="Wingdings" panose="05000000000000000000" pitchFamily="2" charset="2"/>
              </a:rPr>
              <a:t>  </a:t>
            </a:r>
            <a:r>
              <a:rPr lang="es-ES" altLang="en-US" sz="1800" dirty="0" smtClean="0">
                <a:sym typeface="Wingdings" panose="05000000000000000000" pitchFamily="2" charset="2"/>
              </a:rPr>
              <a:t>(</a:t>
            </a:r>
            <a:r>
              <a:rPr lang="es-ES" altLang="en-US" sz="1800" dirty="0" err="1" smtClean="0">
                <a:sym typeface="Wingdings" panose="05000000000000000000" pitchFamily="2" charset="2"/>
              </a:rPr>
              <a:t>source</a:t>
            </a:r>
            <a:r>
              <a:rPr lang="es-ES" altLang="en-US" sz="1800" dirty="0" smtClean="0">
                <a:sym typeface="Wingdings" panose="05000000000000000000" pitchFamily="2" charset="2"/>
              </a:rPr>
              <a:t> &lt;-&gt; </a:t>
            </a:r>
            <a:r>
              <a:rPr lang="es-ES" altLang="en-US" sz="1800" dirty="0" err="1" smtClean="0">
                <a:sym typeface="Wingdings" panose="05000000000000000000" pitchFamily="2" charset="2"/>
              </a:rPr>
              <a:t>sample</a:t>
            </a:r>
            <a:r>
              <a:rPr lang="es-ES" altLang="en-US" sz="1800" dirty="0" smtClean="0">
                <a:sym typeface="Wingdings" panose="05000000000000000000" pitchFamily="2" charset="2"/>
              </a:rPr>
              <a:t>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altLang="en-US" sz="1800" b="1" dirty="0" err="1" smtClean="0"/>
              <a:t>Pointwise</a:t>
            </a:r>
            <a:r>
              <a:rPr lang="es-ES" altLang="en-US" sz="1800" b="1" dirty="0" smtClean="0"/>
              <a:t> </a:t>
            </a:r>
            <a:r>
              <a:rPr lang="es-ES" altLang="en-US" sz="1800" b="1" dirty="0" err="1" smtClean="0"/>
              <a:t>cross</a:t>
            </a:r>
            <a:r>
              <a:rPr lang="es-ES" altLang="en-US" sz="1800" b="1" dirty="0" smtClean="0"/>
              <a:t> </a:t>
            </a:r>
            <a:r>
              <a:rPr lang="es-ES" altLang="en-US" sz="1800" b="1" dirty="0" err="1" smtClean="0"/>
              <a:t>section</a:t>
            </a:r>
            <a:r>
              <a:rPr lang="es-ES" altLang="en-US" sz="1800" b="1" dirty="0"/>
              <a:t>  </a:t>
            </a:r>
            <a:r>
              <a:rPr lang="es-ES" altLang="en-US" sz="1800" dirty="0" smtClean="0">
                <a:sym typeface="Wingdings" panose="05000000000000000000" pitchFamily="2" charset="2"/>
              </a:rPr>
              <a:t> </a:t>
            </a:r>
            <a:r>
              <a:rPr lang="es-ES" altLang="en-US" sz="1800" b="1" dirty="0" err="1" smtClean="0">
                <a:sym typeface="Wingdings" panose="05000000000000000000" pitchFamily="2" charset="2"/>
              </a:rPr>
              <a:t>Resonances</a:t>
            </a:r>
            <a:r>
              <a:rPr lang="es-ES" altLang="en-US" sz="1800" dirty="0" smtClean="0">
                <a:sym typeface="Wingdings" panose="05000000000000000000" pitchFamily="2" charset="2"/>
              </a:rPr>
              <a:t> and </a:t>
            </a:r>
            <a:r>
              <a:rPr lang="es-ES" altLang="en-US" sz="1800" dirty="0" err="1" smtClean="0">
                <a:sym typeface="Wingdings" panose="05000000000000000000" pitchFamily="2" charset="2"/>
              </a:rPr>
              <a:t>average</a:t>
            </a:r>
            <a:r>
              <a:rPr lang="es-ES" altLang="en-US" sz="1800" dirty="0" smtClean="0">
                <a:sym typeface="Wingdings" panose="05000000000000000000" pitchFamily="2" charset="2"/>
              </a:rPr>
              <a:t> </a:t>
            </a:r>
            <a:r>
              <a:rPr lang="es-ES" altLang="en-US" sz="1800" dirty="0" err="1" smtClean="0">
                <a:sym typeface="Wingdings" panose="05000000000000000000" pitchFamily="2" charset="2"/>
              </a:rPr>
              <a:t>parameters</a:t>
            </a:r>
            <a:r>
              <a:rPr lang="es-ES" altLang="en-US" sz="1800" dirty="0" smtClean="0">
                <a:sym typeface="Wingdings" panose="05000000000000000000" pitchFamily="2" charset="2"/>
              </a:rPr>
              <a:t> </a:t>
            </a:r>
            <a:r>
              <a:rPr lang="es-ES" altLang="en-US" sz="1800" dirty="0" err="1" smtClean="0">
                <a:sym typeface="Wingdings" panose="05000000000000000000" pitchFamily="2" charset="2"/>
              </a:rPr>
              <a:t>for</a:t>
            </a:r>
            <a:r>
              <a:rPr lang="es-ES" altLang="en-US" sz="1800" dirty="0" smtClean="0">
                <a:sym typeface="Wingdings" panose="05000000000000000000" pitchFamily="2" charset="2"/>
              </a:rPr>
              <a:t> URR</a:t>
            </a:r>
          </a:p>
          <a:p>
            <a:pPr eaLnBrk="1" hangingPunct="1">
              <a:spcBef>
                <a:spcPts val="0"/>
              </a:spcBef>
              <a:defRPr/>
            </a:pPr>
            <a:endParaRPr lang="es-ES" altLang="en-US" sz="18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s-ES" altLang="en-US" sz="1800" b="1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LiLiT</a:t>
            </a:r>
            <a:r>
              <a:rPr lang="es-ES" altLang="en-US" sz="1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 @ SARAF </a:t>
            </a:r>
            <a:r>
              <a:rPr lang="es-ES" altLang="en-US" sz="1800" b="1" dirty="0" smtClean="0">
                <a:sym typeface="Wingdings" panose="05000000000000000000" pitchFamily="2" charset="2"/>
              </a:rPr>
              <a:t>: </a:t>
            </a:r>
            <a:r>
              <a:rPr lang="es-ES" altLang="en-US" sz="1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Q</a:t>
            </a:r>
            <a:r>
              <a:rPr lang="es-ES" altLang="en-US" sz="18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uasi-stellar</a:t>
            </a:r>
            <a:r>
              <a:rPr lang="es-ES" altLang="en-US" sz="18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s-ES" altLang="en-US" sz="18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spectra</a:t>
            </a:r>
            <a:r>
              <a:rPr lang="es-ES" altLang="en-US" sz="18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s-ES" altLang="en-US" sz="1800" dirty="0" smtClean="0">
                <a:sym typeface="Wingdings" panose="05000000000000000000" pitchFamily="2" charset="2"/>
              </a:rPr>
              <a:t>( Li-7(</a:t>
            </a:r>
            <a:r>
              <a:rPr lang="es-ES" altLang="en-US" sz="1800" dirty="0" err="1" smtClean="0">
                <a:sym typeface="Wingdings" panose="05000000000000000000" pitchFamily="2" charset="2"/>
              </a:rPr>
              <a:t>p,n</a:t>
            </a:r>
            <a:r>
              <a:rPr lang="es-ES" altLang="en-US" sz="1800" dirty="0" smtClean="0">
                <a:sym typeface="Wingdings" panose="05000000000000000000" pitchFamily="2" charset="2"/>
              </a:rPr>
              <a:t>)Be-7 </a:t>
            </a:r>
            <a:r>
              <a:rPr lang="es-ES" altLang="en-US" sz="1800" dirty="0" err="1" smtClean="0">
                <a:sym typeface="Wingdings" panose="05000000000000000000" pitchFamily="2" charset="2"/>
              </a:rPr>
              <a:t>reaction</a:t>
            </a:r>
            <a:r>
              <a:rPr lang="es-ES" altLang="en-US" sz="1800" dirty="0" smtClean="0">
                <a:sym typeface="Wingdings" panose="05000000000000000000" pitchFamily="2" charset="2"/>
              </a:rPr>
              <a:t>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altLang="en-US" sz="1800" b="1" dirty="0" smtClean="0">
                <a:sym typeface="Wingdings" panose="05000000000000000000" pitchFamily="2" charset="2"/>
              </a:rPr>
              <a:t>MACS </a:t>
            </a:r>
            <a:r>
              <a:rPr lang="es-ES" altLang="en-US" sz="1800" dirty="0" err="1" smtClean="0">
                <a:sym typeface="Wingdings" panose="05000000000000000000" pitchFamily="2" charset="2"/>
              </a:rPr>
              <a:t>measurement</a:t>
            </a:r>
            <a:r>
              <a:rPr lang="es-ES" altLang="en-US" sz="1800" dirty="0" smtClean="0">
                <a:sym typeface="Wingdings" panose="05000000000000000000" pitchFamily="2" charset="2"/>
              </a:rPr>
              <a:t> </a:t>
            </a:r>
            <a:r>
              <a:rPr lang="es-ES" altLang="en-US" sz="1800" dirty="0" err="1" smtClean="0">
                <a:sym typeface="Wingdings" panose="05000000000000000000" pitchFamily="2" charset="2"/>
              </a:rPr>
              <a:t>via</a:t>
            </a:r>
            <a:r>
              <a:rPr lang="es-ES" altLang="en-US" sz="1800" dirty="0" smtClean="0">
                <a:sym typeface="Wingdings" panose="05000000000000000000" pitchFamily="2" charset="2"/>
              </a:rPr>
              <a:t> </a:t>
            </a:r>
            <a:r>
              <a:rPr lang="es-ES" altLang="en-US" sz="1800" b="1" dirty="0" err="1" smtClean="0">
                <a:sym typeface="Wingdings" panose="05000000000000000000" pitchFamily="2" charset="2"/>
              </a:rPr>
              <a:t>activation</a:t>
            </a:r>
            <a:r>
              <a:rPr lang="es-ES" altLang="en-US" sz="1800" b="1" dirty="0" smtClean="0">
                <a:sym typeface="Wingdings" panose="05000000000000000000" pitchFamily="2" charset="2"/>
              </a:rPr>
              <a:t> </a:t>
            </a:r>
            <a:r>
              <a:rPr lang="es-ES" altLang="en-US" sz="1800" dirty="0" smtClean="0">
                <a:sym typeface="Wingdings" panose="05000000000000000000" pitchFamily="2" charset="2"/>
              </a:rPr>
              <a:t> </a:t>
            </a:r>
            <a:r>
              <a:rPr lang="es-ES" altLang="en-US" sz="1800" dirty="0" err="1" smtClean="0">
                <a:sym typeface="Wingdings" panose="05000000000000000000" pitchFamily="2" charset="2"/>
              </a:rPr>
              <a:t>Decay</a:t>
            </a:r>
            <a:r>
              <a:rPr lang="es-ES" altLang="en-US" sz="1800" dirty="0" smtClean="0">
                <a:sym typeface="Wingdings" panose="05000000000000000000" pitchFamily="2" charset="2"/>
              </a:rPr>
              <a:t> of </a:t>
            </a:r>
            <a:r>
              <a:rPr lang="es-ES" altLang="en-US" sz="1800" dirty="0" err="1" smtClean="0">
                <a:sym typeface="Wingdings" panose="05000000000000000000" pitchFamily="2" charset="2"/>
              </a:rPr>
              <a:t>the</a:t>
            </a:r>
            <a:r>
              <a:rPr lang="es-ES" altLang="en-US" sz="1800" dirty="0" smtClean="0">
                <a:sym typeface="Wingdings" panose="05000000000000000000" pitchFamily="2" charset="2"/>
              </a:rPr>
              <a:t> </a:t>
            </a:r>
            <a:r>
              <a:rPr lang="es-ES" altLang="en-US" sz="1800" dirty="0" err="1" smtClean="0">
                <a:sym typeface="Wingdings" panose="05000000000000000000" pitchFamily="2" charset="2"/>
              </a:rPr>
              <a:t>produced</a:t>
            </a:r>
            <a:r>
              <a:rPr lang="es-ES" altLang="en-US" sz="1800" dirty="0" smtClean="0">
                <a:sym typeface="Wingdings" panose="05000000000000000000" pitchFamily="2" charset="2"/>
              </a:rPr>
              <a:t> Tm-172 </a:t>
            </a:r>
            <a:r>
              <a:rPr lang="es-ES" altLang="en-US" sz="1800" dirty="0" err="1" smtClean="0">
                <a:sym typeface="Wingdings" panose="05000000000000000000" pitchFamily="2" charset="2"/>
              </a:rPr>
              <a:t>nuclei</a:t>
            </a:r>
            <a:endParaRPr lang="es-ES" altLang="en-US" sz="1800" dirty="0" smtClean="0"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s-ES" altLang="en-US" sz="18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s-ES" altLang="en-US" sz="1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TRIGA</a:t>
            </a:r>
            <a:r>
              <a:rPr lang="es-ES" altLang="en-US" sz="1800" dirty="0" smtClean="0">
                <a:sym typeface="Wingdings" panose="05000000000000000000" pitchFamily="2" charset="2"/>
              </a:rPr>
              <a:t> </a:t>
            </a:r>
            <a:r>
              <a:rPr lang="es-ES" altLang="en-US" sz="1800" dirty="0">
                <a:sym typeface="Wingdings" panose="05000000000000000000" pitchFamily="2" charset="2"/>
              </a:rPr>
              <a:t>(</a:t>
            </a:r>
            <a:r>
              <a:rPr lang="es-ES" altLang="en-US" sz="1800" dirty="0" err="1">
                <a:sym typeface="Wingdings" panose="05000000000000000000" pitchFamily="2" charset="2"/>
              </a:rPr>
              <a:t>analysis</a:t>
            </a:r>
            <a:r>
              <a:rPr lang="es-ES" altLang="en-US" sz="1800" dirty="0">
                <a:sym typeface="Wingdings" panose="05000000000000000000" pitchFamily="2" charset="2"/>
              </a:rPr>
              <a:t> </a:t>
            </a:r>
            <a:r>
              <a:rPr lang="es-ES" altLang="en-US" sz="1800" dirty="0" err="1">
                <a:sym typeface="Wingdings" panose="05000000000000000000" pitchFamily="2" charset="2"/>
              </a:rPr>
              <a:t>ongoing</a:t>
            </a:r>
            <a:r>
              <a:rPr lang="es-ES" altLang="en-US" sz="1800" dirty="0">
                <a:sym typeface="Wingdings" panose="05000000000000000000" pitchFamily="2" charset="2"/>
              </a:rPr>
              <a:t>) and </a:t>
            </a:r>
            <a:r>
              <a:rPr lang="es-ES" altLang="en-US" sz="1800" b="1" dirty="0">
                <a:solidFill>
                  <a:srgbClr val="00B0F0"/>
                </a:solidFill>
                <a:sym typeface="Wingdings" panose="05000000000000000000" pitchFamily="2" charset="2"/>
              </a:rPr>
              <a:t>BRR</a:t>
            </a:r>
            <a:r>
              <a:rPr lang="es-ES" altLang="en-US" sz="1800" dirty="0">
                <a:sym typeface="Wingdings" panose="05000000000000000000" pitchFamily="2" charset="2"/>
              </a:rPr>
              <a:t> (</a:t>
            </a:r>
            <a:r>
              <a:rPr lang="es-ES" altLang="en-US" sz="1800" dirty="0" err="1">
                <a:sym typeface="Wingdings" panose="05000000000000000000" pitchFamily="2" charset="2"/>
              </a:rPr>
              <a:t>near</a:t>
            </a:r>
            <a:r>
              <a:rPr lang="es-ES" altLang="en-US" sz="1800" dirty="0">
                <a:sym typeface="Wingdings" panose="05000000000000000000" pitchFamily="2" charset="2"/>
              </a:rPr>
              <a:t> </a:t>
            </a:r>
            <a:r>
              <a:rPr lang="es-ES" altLang="en-US" sz="1800" dirty="0" err="1">
                <a:sym typeface="Wingdings" panose="05000000000000000000" pitchFamily="2" charset="2"/>
              </a:rPr>
              <a:t>future</a:t>
            </a:r>
            <a:r>
              <a:rPr lang="es-ES" altLang="en-US" sz="1800" dirty="0" smtClean="0">
                <a:sym typeface="Wingdings" panose="05000000000000000000" pitchFamily="2" charset="2"/>
              </a:rPr>
              <a:t>): </a:t>
            </a:r>
            <a:r>
              <a:rPr lang="es-ES" altLang="en-US" sz="18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Maxwellian</a:t>
            </a:r>
            <a:r>
              <a:rPr lang="es-ES" altLang="en-US" sz="18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s-ES" altLang="en-US" sz="18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spectra</a:t>
            </a:r>
            <a:r>
              <a:rPr lang="es-ES" altLang="en-US" sz="18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at </a:t>
            </a:r>
            <a:r>
              <a:rPr lang="es-ES" altLang="en-US" sz="18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thermal</a:t>
            </a:r>
            <a:endParaRPr lang="es-ES" altLang="en-US" sz="1800" b="1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s-ES" altLang="en-US" sz="1800" dirty="0" err="1" smtClean="0">
                <a:sym typeface="Wingdings" panose="05000000000000000000" pitchFamily="2" charset="2"/>
              </a:rPr>
              <a:t>Measurement</a:t>
            </a:r>
            <a:r>
              <a:rPr lang="es-ES" altLang="en-US" sz="1800" dirty="0" smtClean="0">
                <a:sym typeface="Wingdings" panose="05000000000000000000" pitchFamily="2" charset="2"/>
              </a:rPr>
              <a:t> </a:t>
            </a:r>
            <a:r>
              <a:rPr lang="es-ES" altLang="en-US" sz="1800" dirty="0" err="1" smtClean="0">
                <a:sym typeface="Wingdings" panose="05000000000000000000" pitchFamily="2" charset="2"/>
              </a:rPr>
              <a:t>via</a:t>
            </a:r>
            <a:r>
              <a:rPr lang="es-ES" altLang="en-US" sz="1800" dirty="0" smtClean="0">
                <a:sym typeface="Wingdings" panose="05000000000000000000" pitchFamily="2" charset="2"/>
              </a:rPr>
              <a:t> </a:t>
            </a:r>
            <a:r>
              <a:rPr lang="es-ES" altLang="en-US" sz="1800" b="1" dirty="0" err="1" smtClean="0">
                <a:sym typeface="Wingdings" panose="05000000000000000000" pitchFamily="2" charset="2"/>
              </a:rPr>
              <a:t>activation</a:t>
            </a:r>
            <a:r>
              <a:rPr lang="es-ES" altLang="en-US" sz="1800" dirty="0" smtClean="0">
                <a:sym typeface="Wingdings" panose="05000000000000000000" pitchFamily="2" charset="2"/>
              </a:rPr>
              <a:t> and </a:t>
            </a:r>
            <a:r>
              <a:rPr lang="es-ES" altLang="en-US" sz="1800" b="1" dirty="0" smtClean="0">
                <a:sym typeface="Wingdings" panose="05000000000000000000" pitchFamily="2" charset="2"/>
              </a:rPr>
              <a:t>PGAA</a:t>
            </a:r>
            <a:endParaRPr lang="es-ES" altLang="en-US" sz="1800" b="1" dirty="0">
              <a:sym typeface="Wingdings" panose="05000000000000000000" pitchFamily="2" charset="2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s-ES" altLang="en-US" sz="18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s-ES" altLang="en-US" sz="1800" b="1" dirty="0" err="1">
                <a:sym typeface="Wingdings" panose="05000000000000000000" pitchFamily="2" charset="2"/>
              </a:rPr>
              <a:t>Preliminary</a:t>
            </a:r>
            <a:r>
              <a:rPr lang="es-ES" altLang="en-US" sz="1800" b="1" dirty="0">
                <a:sym typeface="Wingdings" panose="05000000000000000000" pitchFamily="2" charset="2"/>
              </a:rPr>
              <a:t> </a:t>
            </a:r>
            <a:r>
              <a:rPr lang="es-ES" altLang="en-US" sz="1800" b="1" dirty="0" err="1">
                <a:sym typeface="Wingdings" panose="05000000000000000000" pitchFamily="2" charset="2"/>
              </a:rPr>
              <a:t>results</a:t>
            </a:r>
            <a:r>
              <a:rPr lang="es-ES" altLang="en-US" sz="1800" b="1" dirty="0">
                <a:sym typeface="Wingdings" panose="05000000000000000000" pitchFamily="2" charset="2"/>
              </a:rPr>
              <a:t> </a:t>
            </a:r>
            <a:r>
              <a:rPr lang="es-ES" altLang="en-US" sz="1800" dirty="0" err="1">
                <a:sym typeface="Wingdings" panose="05000000000000000000" pitchFamily="2" charset="2"/>
              </a:rPr>
              <a:t>indicate</a:t>
            </a:r>
            <a:r>
              <a:rPr lang="es-ES" altLang="en-US" sz="1800" dirty="0">
                <a:sym typeface="Wingdings" panose="05000000000000000000" pitchFamily="2" charset="2"/>
              </a:rPr>
              <a:t> a </a:t>
            </a:r>
            <a:r>
              <a:rPr lang="es-ES" altLang="en-US" sz="1800" b="1" dirty="0" err="1">
                <a:sym typeface="Wingdings" panose="05000000000000000000" pitchFamily="2" charset="2"/>
              </a:rPr>
              <a:t>significant</a:t>
            </a:r>
            <a:r>
              <a:rPr lang="es-ES" altLang="en-US" sz="1800" b="1" dirty="0">
                <a:sym typeface="Wingdings" panose="05000000000000000000" pitchFamily="2" charset="2"/>
              </a:rPr>
              <a:t> </a:t>
            </a:r>
            <a:r>
              <a:rPr lang="es-ES" altLang="en-US" sz="1800" b="1" dirty="0" err="1" smtClean="0">
                <a:sym typeface="Wingdings" panose="05000000000000000000" pitchFamily="2" charset="2"/>
              </a:rPr>
              <a:t>reduction</a:t>
            </a:r>
            <a:r>
              <a:rPr lang="es-ES" altLang="en-US" sz="1800" b="1" dirty="0" smtClean="0">
                <a:sym typeface="Wingdings" panose="05000000000000000000" pitchFamily="2" charset="2"/>
              </a:rPr>
              <a:t> of x-</a:t>
            </a:r>
            <a:r>
              <a:rPr lang="es-ES" altLang="en-US" sz="1800" b="1" dirty="0" err="1" smtClean="0">
                <a:sym typeface="Wingdings" panose="05000000000000000000" pitchFamily="2" charset="2"/>
              </a:rPr>
              <a:t>section</a:t>
            </a:r>
            <a:r>
              <a:rPr lang="es-ES" altLang="en-US" sz="1800" b="1" dirty="0" smtClean="0">
                <a:sym typeface="Wingdings" panose="05000000000000000000" pitchFamily="2" charset="2"/>
              </a:rPr>
              <a:t>  </a:t>
            </a:r>
            <a:r>
              <a:rPr lang="es-ES" altLang="en-US" sz="1800" dirty="0" err="1" smtClean="0">
                <a:sym typeface="Wingdings" panose="05000000000000000000" pitchFamily="2" charset="2"/>
              </a:rPr>
              <a:t>compared</a:t>
            </a:r>
            <a:r>
              <a:rPr lang="es-ES" altLang="en-US" sz="1800" dirty="0" smtClean="0">
                <a:sym typeface="Wingdings" panose="05000000000000000000" pitchFamily="2" charset="2"/>
              </a:rPr>
              <a:t> to </a:t>
            </a:r>
            <a:r>
              <a:rPr lang="es-ES" altLang="en-US" sz="1800" b="1" dirty="0" err="1" smtClean="0">
                <a:sym typeface="Wingdings" panose="05000000000000000000" pitchFamily="2" charset="2"/>
              </a:rPr>
              <a:t>models</a:t>
            </a:r>
            <a:endParaRPr lang="es-ES" altLang="en-US" sz="1800" b="1" dirty="0" smtClean="0"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s-ES" altLang="en-US" sz="18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s-ES" altLang="en-US" sz="18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s-ES" altLang="en-US" sz="18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s-ES" altLang="en-US" sz="1800" dirty="0" smtClean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s-ES" altLang="en-US" sz="1800" dirty="0" smtClean="0"/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9512" y="1341438"/>
            <a:ext cx="8443913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sz="2400" i="1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sz="2400" i="1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GB" sz="2400" i="1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sz="2400" i="1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460432" y="6453336"/>
            <a:ext cx="535360" cy="31998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s-ES_tradnl" dirty="0" smtClean="0"/>
              <a:t>16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01024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1252079" y="1340768"/>
            <a:ext cx="6481116" cy="1296144"/>
          </a:xfrm>
          <a:ln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 FOR YOUR ATTENTION!</a:t>
            </a:r>
          </a:p>
        </p:txBody>
      </p:sp>
      <p:pic>
        <p:nvPicPr>
          <p:cNvPr id="10" name="Picture 2" descr="http://us.123rf.com/450wm/generalfmv/generalfmv1312/generalfmv131200340/24660840-neutron-capture.jpg?ver=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3" t="10551" r="11497" b="14427"/>
          <a:stretch/>
        </p:blipFill>
        <p:spPr bwMode="auto">
          <a:xfrm>
            <a:off x="1672309" y="3573016"/>
            <a:ext cx="269199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6" r="9878"/>
          <a:stretch/>
        </p:blipFill>
        <p:spPr bwMode="auto">
          <a:xfrm>
            <a:off x="4499991" y="3573016"/>
            <a:ext cx="266429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2"/>
          <p:cNvSpPr txBox="1">
            <a:spLocks/>
          </p:cNvSpPr>
          <p:nvPr/>
        </p:nvSpPr>
        <p:spPr>
          <a:xfrm>
            <a:off x="8460432" y="6453336"/>
            <a:ext cx="535360" cy="31998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s-ES_tradnl" dirty="0" smtClean="0"/>
              <a:t>16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28984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Neutron cross-sections:</a:t>
            </a:r>
            <a:br>
              <a:rPr lang="en-GB" dirty="0" smtClean="0"/>
            </a:br>
            <a:r>
              <a:rPr lang="en-GB" dirty="0" smtClean="0"/>
              <a:t>Energies &amp; applications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76456" y="6453336"/>
            <a:ext cx="319336" cy="319982"/>
          </a:xfrm>
          <a:prstGeom prst="ellipse">
            <a:avLst/>
          </a:prstGeom>
        </p:spPr>
        <p:txBody>
          <a:bodyPr/>
          <a:lstStyle/>
          <a:p>
            <a:fld id="{0EABF873-A8CC-4680-B92B-676EF7CF1CED}" type="slidenum">
              <a:rPr lang="es-ES_tradnl" smtClean="0"/>
              <a:t>18</a:t>
            </a:fld>
            <a:endParaRPr lang="es-ES_tradnl"/>
          </a:p>
        </p:txBody>
      </p:sp>
      <p:pic>
        <p:nvPicPr>
          <p:cNvPr id="1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456180"/>
            <a:ext cx="5595731" cy="198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" name="Rectángulo 130"/>
          <p:cNvSpPr/>
          <p:nvPr/>
        </p:nvSpPr>
        <p:spPr>
          <a:xfrm>
            <a:off x="1547664" y="5472608"/>
            <a:ext cx="6480720" cy="11247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NEUTRON CROSS SECTION MEASUREMENTS:</a:t>
            </a:r>
          </a:p>
          <a:p>
            <a:pPr algn="ctr"/>
            <a:r>
              <a:rPr lang="en-US" dirty="0" smtClean="0"/>
              <a:t>How to produce of neutrons in each energy range</a:t>
            </a:r>
          </a:p>
          <a:p>
            <a:pPr algn="ctr"/>
            <a:r>
              <a:rPr lang="en-US" dirty="0" smtClean="0"/>
              <a:t>How to measure neutron energy and detect the reaction products</a:t>
            </a:r>
            <a:endParaRPr lang="en-US" dirty="0"/>
          </a:p>
        </p:txBody>
      </p:sp>
      <p:grpSp>
        <p:nvGrpSpPr>
          <p:cNvPr id="132" name="Grupo 131"/>
          <p:cNvGrpSpPr/>
          <p:nvPr/>
        </p:nvGrpSpPr>
        <p:grpSpPr>
          <a:xfrm>
            <a:off x="1547664" y="1568282"/>
            <a:ext cx="5544616" cy="1904701"/>
            <a:chOff x="1547664" y="1568282"/>
            <a:chExt cx="5544616" cy="1904701"/>
          </a:xfrm>
        </p:grpSpPr>
        <p:pic>
          <p:nvPicPr>
            <p:cNvPr id="13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1568282"/>
              <a:ext cx="5544616" cy="1904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" name="TextBox 8"/>
            <p:cNvSpPr txBox="1"/>
            <p:nvPr/>
          </p:nvSpPr>
          <p:spPr>
            <a:xfrm>
              <a:off x="2483768" y="2330296"/>
              <a:ext cx="1295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66CC"/>
                  </a:solidFill>
                  <a:latin typeface="Calibri" panose="020F0502020204030204" pitchFamily="34" charset="0"/>
                </a:rPr>
                <a:t>Water moderated</a:t>
              </a:r>
            </a:p>
            <a:p>
              <a:pPr algn="ctr"/>
              <a:r>
                <a:rPr lang="en-US" sz="1400" b="1" dirty="0" smtClean="0">
                  <a:solidFill>
                    <a:srgbClr val="0066CC"/>
                  </a:solidFill>
                  <a:latin typeface="Calibri" panose="020F0502020204030204" pitchFamily="34" charset="0"/>
                </a:rPr>
                <a:t>reactors</a:t>
              </a:r>
            </a:p>
          </p:txBody>
        </p:sp>
        <p:sp>
          <p:nvSpPr>
            <p:cNvPr id="135" name="TextBox 9"/>
            <p:cNvSpPr txBox="1"/>
            <p:nvPr/>
          </p:nvSpPr>
          <p:spPr>
            <a:xfrm>
              <a:off x="4067944" y="1628800"/>
              <a:ext cx="1066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Maxwellian</a:t>
              </a:r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 Stellar spectra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Rectangle 12"/>
            <p:cNvSpPr/>
            <p:nvPr/>
          </p:nvSpPr>
          <p:spPr>
            <a:xfrm>
              <a:off x="6177880" y="1988840"/>
              <a:ext cx="914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Fast reactors</a:t>
              </a:r>
              <a:endParaRPr lang="en-US" sz="14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7" name="Rectángulo 136"/>
          <p:cNvSpPr/>
          <p:nvPr/>
        </p:nvSpPr>
        <p:spPr>
          <a:xfrm>
            <a:off x="7355750" y="1709450"/>
            <a:ext cx="1575792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Wide range of energies</a:t>
            </a:r>
            <a:endParaRPr lang="en-US" dirty="0"/>
          </a:p>
        </p:txBody>
      </p:sp>
      <p:sp>
        <p:nvSpPr>
          <p:cNvPr id="138" name="Rectángulo 137"/>
          <p:cNvSpPr/>
          <p:nvPr/>
        </p:nvSpPr>
        <p:spPr>
          <a:xfrm>
            <a:off x="7308304" y="3717032"/>
            <a:ext cx="162323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Contribution of many reaction channels.</a:t>
            </a:r>
          </a:p>
          <a:p>
            <a:pPr algn="ctr"/>
            <a:r>
              <a:rPr lang="en-US" dirty="0" smtClean="0"/>
              <a:t>Ex:</a:t>
            </a:r>
            <a:r>
              <a:rPr lang="en-US" baseline="30000" dirty="0" smtClean="0"/>
              <a:t>238</a:t>
            </a:r>
            <a:r>
              <a:rPr lang="en-US" dirty="0" smtClean="0"/>
              <a:t>U</a:t>
            </a:r>
            <a:endParaRPr lang="en-US" dirty="0"/>
          </a:p>
        </p:txBody>
      </p:sp>
      <p:grpSp>
        <p:nvGrpSpPr>
          <p:cNvPr id="17" name="Grupo 99"/>
          <p:cNvGrpSpPr/>
          <p:nvPr/>
        </p:nvGrpSpPr>
        <p:grpSpPr>
          <a:xfrm>
            <a:off x="520824" y="1331203"/>
            <a:ext cx="2971056" cy="2736850"/>
            <a:chOff x="304800" y="1357544"/>
            <a:chExt cx="2971056" cy="2736850"/>
          </a:xfrm>
        </p:grpSpPr>
        <p:grpSp>
          <p:nvGrpSpPr>
            <p:cNvPr id="21" name="Group 31"/>
            <p:cNvGrpSpPr>
              <a:grpSpLocks/>
            </p:cNvGrpSpPr>
            <p:nvPr/>
          </p:nvGrpSpPr>
          <p:grpSpPr bwMode="auto">
            <a:xfrm>
              <a:off x="304800" y="1412776"/>
              <a:ext cx="2683050" cy="2590450"/>
              <a:chOff x="-46" y="576"/>
              <a:chExt cx="2332" cy="2647"/>
            </a:xfrm>
          </p:grpSpPr>
          <p:pic>
            <p:nvPicPr>
              <p:cNvPr id="31" name="Picture 3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" y="735"/>
                <a:ext cx="2091" cy="224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Rectangle 33"/>
              <p:cNvSpPr>
                <a:spLocks noChangeArrowheads="1"/>
              </p:cNvSpPr>
              <p:nvPr/>
            </p:nvSpPr>
            <p:spPr bwMode="auto">
              <a:xfrm>
                <a:off x="297" y="1512"/>
                <a:ext cx="2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auto">
              <a:xfrm>
                <a:off x="351" y="1528"/>
                <a:ext cx="8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s-ES_tradnl" altLang="en-US" sz="1000" b="1" dirty="0">
                    <a:solidFill>
                      <a:srgbClr val="FF0000"/>
                    </a:solidFill>
                    <a:latin typeface="Comic Sans MS" pitchFamily="66" charset="0"/>
                  </a:rPr>
                  <a:t>A</a:t>
                </a:r>
                <a:endParaRPr lang="es-ES_tradnl" altLang="en-US" sz="2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auto">
              <a:xfrm>
                <a:off x="414" y="1612"/>
                <a:ext cx="12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s-ES_tradnl" altLang="en-US" sz="1500" b="1" dirty="0">
                    <a:solidFill>
                      <a:srgbClr val="FF0000"/>
                    </a:solidFill>
                    <a:latin typeface="Comic Sans MS" pitchFamily="66" charset="0"/>
                  </a:rPr>
                  <a:t>X</a:t>
                </a:r>
                <a:endParaRPr lang="es-ES_tradnl" altLang="en-US" sz="2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-46" y="2848"/>
                <a:ext cx="2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293" y="1192"/>
                <a:ext cx="11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s-ES_tradnl" altLang="en-US" sz="1500" b="1" dirty="0">
                    <a:solidFill>
                      <a:srgbClr val="FF0000"/>
                    </a:solidFill>
                    <a:latin typeface="Comic Sans MS" pitchFamily="66" charset="0"/>
                  </a:rPr>
                  <a:t>S</a:t>
                </a:r>
                <a:endParaRPr lang="es-ES_tradnl" altLang="en-US" sz="2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8" name="Rectangle 39"/>
              <p:cNvSpPr>
                <a:spLocks noChangeArrowheads="1"/>
              </p:cNvSpPr>
              <p:nvPr/>
            </p:nvSpPr>
            <p:spPr bwMode="auto">
              <a:xfrm>
                <a:off x="408" y="1265"/>
                <a:ext cx="108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eaLnBrk="0" hangingPunct="0"/>
                <a:r>
                  <a:rPr lang="es-ES_tradnl" altLang="en-US" sz="1000" dirty="0">
                    <a:solidFill>
                      <a:srgbClr val="FF0000"/>
                    </a:solidFill>
                    <a:latin typeface="Comic Sans MS" pitchFamily="66" charset="0"/>
                  </a:rPr>
                  <a:t>n</a:t>
                </a:r>
                <a:endParaRPr lang="es-ES_tradnl" altLang="en-US" sz="2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9" name="Rectangle 40"/>
              <p:cNvSpPr>
                <a:spLocks noChangeArrowheads="1"/>
              </p:cNvSpPr>
              <p:nvPr/>
            </p:nvSpPr>
            <p:spPr bwMode="auto">
              <a:xfrm>
                <a:off x="1801" y="576"/>
                <a:ext cx="22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Rectangle 41"/>
              <p:cNvSpPr>
                <a:spLocks noChangeArrowheads="1"/>
              </p:cNvSpPr>
              <p:nvPr/>
            </p:nvSpPr>
            <p:spPr bwMode="auto">
              <a:xfrm>
                <a:off x="1858" y="617"/>
                <a:ext cx="10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s-ES_tradnl" altLang="en-US" sz="1500" b="1" dirty="0">
                    <a:solidFill>
                      <a:srgbClr val="FF0000"/>
                    </a:solidFill>
                    <a:latin typeface="Comic Sans MS" pitchFamily="66" charset="0"/>
                  </a:rPr>
                  <a:t>E</a:t>
                </a:r>
                <a:endParaRPr lang="es-ES_tradnl" altLang="en-US" sz="2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1930" y="699"/>
                <a:ext cx="5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s-ES_tradnl" altLang="en-US" sz="1000">
                    <a:solidFill>
                      <a:srgbClr val="FF0000"/>
                    </a:solidFill>
                    <a:latin typeface="Comic Sans MS" pitchFamily="66" charset="0"/>
                  </a:rPr>
                  <a:t>n</a:t>
                </a:r>
                <a:endParaRPr lang="es-ES_tradnl" altLang="en-US" sz="240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2" name="Rectangle 43"/>
              <p:cNvSpPr>
                <a:spLocks noChangeArrowheads="1"/>
              </p:cNvSpPr>
              <p:nvPr/>
            </p:nvSpPr>
            <p:spPr bwMode="auto">
              <a:xfrm>
                <a:off x="1320" y="3011"/>
                <a:ext cx="31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Rectangle 44"/>
              <p:cNvSpPr>
                <a:spLocks noChangeArrowheads="1"/>
              </p:cNvSpPr>
              <p:nvPr/>
            </p:nvSpPr>
            <p:spPr bwMode="auto">
              <a:xfrm>
                <a:off x="820" y="2706"/>
                <a:ext cx="21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s-ES_tradnl" altLang="en-US" sz="1000" b="1" dirty="0">
                    <a:solidFill>
                      <a:srgbClr val="FF0000"/>
                    </a:solidFill>
                    <a:latin typeface="Comic Sans MS" pitchFamily="66" charset="0"/>
                  </a:rPr>
                  <a:t>A+1</a:t>
                </a:r>
                <a:endParaRPr lang="es-ES_tradnl" altLang="en-US" sz="2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4" name="Rectangle 45"/>
              <p:cNvSpPr>
                <a:spLocks noChangeArrowheads="1"/>
              </p:cNvSpPr>
              <p:nvPr/>
            </p:nvSpPr>
            <p:spPr bwMode="auto">
              <a:xfrm>
                <a:off x="947" y="2728"/>
                <a:ext cx="192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s-ES_tradnl" altLang="en-US" sz="1500" b="1" dirty="0">
                    <a:solidFill>
                      <a:srgbClr val="FF0000"/>
                    </a:solidFill>
                    <a:latin typeface="Comic Sans MS" pitchFamily="66" charset="0"/>
                  </a:rPr>
                  <a:t> X</a:t>
                </a:r>
                <a:endParaRPr lang="es-ES_tradnl" altLang="en-US" sz="2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5" name="Rectangle 46"/>
              <p:cNvSpPr>
                <a:spLocks noChangeArrowheads="1"/>
              </p:cNvSpPr>
              <p:nvPr/>
            </p:nvSpPr>
            <p:spPr bwMode="auto">
              <a:xfrm>
                <a:off x="2015" y="1355"/>
                <a:ext cx="195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s-ES_tradnl" altLang="en-US" sz="2000" dirty="0" err="1" smtClean="0">
                    <a:solidFill>
                      <a:srgbClr val="FF0000"/>
                    </a:solidFill>
                    <a:latin typeface="Symbol" pitchFamily="18" charset="2"/>
                  </a:rPr>
                  <a:t>s</a:t>
                </a:r>
                <a:r>
                  <a:rPr lang="es-ES_tradnl" altLang="en-US" sz="2000" baseline="-25000" dirty="0" err="1" smtClean="0">
                    <a:solidFill>
                      <a:srgbClr val="FF0000"/>
                    </a:solidFill>
                    <a:latin typeface="Symbol" pitchFamily="18" charset="2"/>
                  </a:rPr>
                  <a:t>g</a:t>
                </a:r>
                <a:endParaRPr lang="es-ES_tradnl" altLang="en-US" sz="24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46" name="Rectangle 47"/>
              <p:cNvSpPr>
                <a:spLocks noChangeArrowheads="1"/>
              </p:cNvSpPr>
              <p:nvPr/>
            </p:nvSpPr>
            <p:spPr bwMode="auto">
              <a:xfrm>
                <a:off x="2223" y="1471"/>
                <a:ext cx="0" cy="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s-ES_tradnl" altLang="en-US" sz="240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7" name="Rectangle 48"/>
              <p:cNvSpPr>
                <a:spLocks noChangeArrowheads="1"/>
              </p:cNvSpPr>
              <p:nvPr/>
            </p:nvSpPr>
            <p:spPr bwMode="auto">
              <a:xfrm>
                <a:off x="2269" y="1471"/>
                <a:ext cx="0" cy="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s-ES_tradnl" altLang="en-US" sz="240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8" name="Rectangle 49"/>
              <p:cNvSpPr>
                <a:spLocks noChangeArrowheads="1"/>
              </p:cNvSpPr>
              <p:nvPr/>
            </p:nvSpPr>
            <p:spPr bwMode="auto">
              <a:xfrm>
                <a:off x="1330" y="2437"/>
                <a:ext cx="172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Rectangle 50"/>
              <p:cNvSpPr>
                <a:spLocks noChangeArrowheads="1"/>
              </p:cNvSpPr>
              <p:nvPr/>
            </p:nvSpPr>
            <p:spPr bwMode="auto">
              <a:xfrm>
                <a:off x="1386" y="2466"/>
                <a:ext cx="1" cy="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s-ES_tradnl" altLang="en-US" sz="240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50" name="Group 51"/>
              <p:cNvGrpSpPr>
                <a:grpSpLocks/>
              </p:cNvGrpSpPr>
              <p:nvPr/>
            </p:nvGrpSpPr>
            <p:grpSpPr bwMode="auto">
              <a:xfrm>
                <a:off x="175" y="2950"/>
                <a:ext cx="1977" cy="7"/>
                <a:chOff x="3228" y="3192"/>
                <a:chExt cx="2238" cy="7"/>
              </a:xfrm>
            </p:grpSpPr>
            <p:sp>
              <p:nvSpPr>
                <p:cNvPr id="56" name="Freeform 52"/>
                <p:cNvSpPr>
                  <a:spLocks/>
                </p:cNvSpPr>
                <p:nvPr/>
              </p:nvSpPr>
              <p:spPr bwMode="auto">
                <a:xfrm>
                  <a:off x="3228" y="3192"/>
                  <a:ext cx="59" cy="7"/>
                </a:xfrm>
                <a:custGeom>
                  <a:avLst/>
                  <a:gdLst>
                    <a:gd name="T0" fmla="*/ 4 w 59"/>
                    <a:gd name="T1" fmla="*/ 0 h 7"/>
                    <a:gd name="T2" fmla="*/ 3 w 59"/>
                    <a:gd name="T3" fmla="*/ 0 h 7"/>
                    <a:gd name="T4" fmla="*/ 2 w 59"/>
                    <a:gd name="T5" fmla="*/ 1 h 7"/>
                    <a:gd name="T6" fmla="*/ 1 w 59"/>
                    <a:gd name="T7" fmla="*/ 2 h 7"/>
                    <a:gd name="T8" fmla="*/ 0 w 59"/>
                    <a:gd name="T9" fmla="*/ 3 h 7"/>
                    <a:gd name="T10" fmla="*/ 0 w 59"/>
                    <a:gd name="T11" fmla="*/ 3 h 7"/>
                    <a:gd name="T12" fmla="*/ 1 w 59"/>
                    <a:gd name="T13" fmla="*/ 4 h 7"/>
                    <a:gd name="T14" fmla="*/ 2 w 59"/>
                    <a:gd name="T15" fmla="*/ 5 h 7"/>
                    <a:gd name="T16" fmla="*/ 3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4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3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" name="Freeform 53"/>
                <p:cNvSpPr>
                  <a:spLocks/>
                </p:cNvSpPr>
                <p:nvPr/>
              </p:nvSpPr>
              <p:spPr bwMode="auto">
                <a:xfrm>
                  <a:off x="3301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" name="Freeform 54"/>
                <p:cNvSpPr>
                  <a:spLocks/>
                </p:cNvSpPr>
                <p:nvPr/>
              </p:nvSpPr>
              <p:spPr bwMode="auto">
                <a:xfrm>
                  <a:off x="3373" y="3192"/>
                  <a:ext cx="60" cy="7"/>
                </a:xfrm>
                <a:custGeom>
                  <a:avLst/>
                  <a:gdLst>
                    <a:gd name="T0" fmla="*/ 4 w 60"/>
                    <a:gd name="T1" fmla="*/ 0 h 7"/>
                    <a:gd name="T2" fmla="*/ 2 w 60"/>
                    <a:gd name="T3" fmla="*/ 0 h 7"/>
                    <a:gd name="T4" fmla="*/ 1 w 60"/>
                    <a:gd name="T5" fmla="*/ 1 h 7"/>
                    <a:gd name="T6" fmla="*/ 0 w 60"/>
                    <a:gd name="T7" fmla="*/ 2 h 7"/>
                    <a:gd name="T8" fmla="*/ 0 w 60"/>
                    <a:gd name="T9" fmla="*/ 3 h 7"/>
                    <a:gd name="T10" fmla="*/ 0 w 60"/>
                    <a:gd name="T11" fmla="*/ 4 h 7"/>
                    <a:gd name="T12" fmla="*/ 0 w 60"/>
                    <a:gd name="T13" fmla="*/ 5 h 7"/>
                    <a:gd name="T14" fmla="*/ 1 w 60"/>
                    <a:gd name="T15" fmla="*/ 7 h 7"/>
                    <a:gd name="T16" fmla="*/ 2 w 60"/>
                    <a:gd name="T17" fmla="*/ 7 h 7"/>
                    <a:gd name="T18" fmla="*/ 55 w 60"/>
                    <a:gd name="T19" fmla="*/ 7 h 7"/>
                    <a:gd name="T20" fmla="*/ 56 w 60"/>
                    <a:gd name="T21" fmla="*/ 7 h 7"/>
                    <a:gd name="T22" fmla="*/ 57 w 60"/>
                    <a:gd name="T23" fmla="*/ 7 h 7"/>
                    <a:gd name="T24" fmla="*/ 59 w 60"/>
                    <a:gd name="T25" fmla="*/ 5 h 7"/>
                    <a:gd name="T26" fmla="*/ 60 w 60"/>
                    <a:gd name="T27" fmla="*/ 4 h 7"/>
                    <a:gd name="T28" fmla="*/ 60 w 60"/>
                    <a:gd name="T29" fmla="*/ 3 h 7"/>
                    <a:gd name="T30" fmla="*/ 59 w 60"/>
                    <a:gd name="T31" fmla="*/ 2 h 7"/>
                    <a:gd name="T32" fmla="*/ 57 w 60"/>
                    <a:gd name="T33" fmla="*/ 1 h 7"/>
                    <a:gd name="T34" fmla="*/ 56 w 60"/>
                    <a:gd name="T35" fmla="*/ 0 h 7"/>
                    <a:gd name="T36" fmla="*/ 4 w 6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" h="7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9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59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9" name="Freeform 55"/>
                <p:cNvSpPr>
                  <a:spLocks/>
                </p:cNvSpPr>
                <p:nvPr/>
              </p:nvSpPr>
              <p:spPr bwMode="auto">
                <a:xfrm>
                  <a:off x="3446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0" name="Freeform 56"/>
                <p:cNvSpPr>
                  <a:spLocks/>
                </p:cNvSpPr>
                <p:nvPr/>
              </p:nvSpPr>
              <p:spPr bwMode="auto">
                <a:xfrm>
                  <a:off x="3518" y="3192"/>
                  <a:ext cx="60" cy="7"/>
                </a:xfrm>
                <a:custGeom>
                  <a:avLst/>
                  <a:gdLst>
                    <a:gd name="T0" fmla="*/ 4 w 60"/>
                    <a:gd name="T1" fmla="*/ 0 h 7"/>
                    <a:gd name="T2" fmla="*/ 3 w 60"/>
                    <a:gd name="T3" fmla="*/ 0 h 7"/>
                    <a:gd name="T4" fmla="*/ 2 w 60"/>
                    <a:gd name="T5" fmla="*/ 1 h 7"/>
                    <a:gd name="T6" fmla="*/ 0 w 60"/>
                    <a:gd name="T7" fmla="*/ 2 h 7"/>
                    <a:gd name="T8" fmla="*/ 0 w 60"/>
                    <a:gd name="T9" fmla="*/ 3 h 7"/>
                    <a:gd name="T10" fmla="*/ 0 w 60"/>
                    <a:gd name="T11" fmla="*/ 4 h 7"/>
                    <a:gd name="T12" fmla="*/ 0 w 60"/>
                    <a:gd name="T13" fmla="*/ 5 h 7"/>
                    <a:gd name="T14" fmla="*/ 2 w 60"/>
                    <a:gd name="T15" fmla="*/ 7 h 7"/>
                    <a:gd name="T16" fmla="*/ 3 w 60"/>
                    <a:gd name="T17" fmla="*/ 7 h 7"/>
                    <a:gd name="T18" fmla="*/ 56 w 60"/>
                    <a:gd name="T19" fmla="*/ 7 h 7"/>
                    <a:gd name="T20" fmla="*/ 57 w 60"/>
                    <a:gd name="T21" fmla="*/ 7 h 7"/>
                    <a:gd name="T22" fmla="*/ 58 w 60"/>
                    <a:gd name="T23" fmla="*/ 7 h 7"/>
                    <a:gd name="T24" fmla="*/ 59 w 60"/>
                    <a:gd name="T25" fmla="*/ 5 h 7"/>
                    <a:gd name="T26" fmla="*/ 60 w 60"/>
                    <a:gd name="T27" fmla="*/ 4 h 7"/>
                    <a:gd name="T28" fmla="*/ 60 w 60"/>
                    <a:gd name="T29" fmla="*/ 3 h 7"/>
                    <a:gd name="T30" fmla="*/ 59 w 60"/>
                    <a:gd name="T31" fmla="*/ 2 h 7"/>
                    <a:gd name="T32" fmla="*/ 58 w 60"/>
                    <a:gd name="T33" fmla="*/ 1 h 7"/>
                    <a:gd name="T34" fmla="*/ 57 w 60"/>
                    <a:gd name="T35" fmla="*/ 0 h 7"/>
                    <a:gd name="T36" fmla="*/ 4 w 6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" h="7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7"/>
                      </a:lnTo>
                      <a:lnTo>
                        <a:pt x="59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59" y="2"/>
                      </a:lnTo>
                      <a:lnTo>
                        <a:pt x="58" y="1"/>
                      </a:lnTo>
                      <a:lnTo>
                        <a:pt x="57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" name="Freeform 57"/>
                <p:cNvSpPr>
                  <a:spLocks/>
                </p:cNvSpPr>
                <p:nvPr/>
              </p:nvSpPr>
              <p:spPr bwMode="auto">
                <a:xfrm>
                  <a:off x="3591" y="3192"/>
                  <a:ext cx="60" cy="7"/>
                </a:xfrm>
                <a:custGeom>
                  <a:avLst/>
                  <a:gdLst>
                    <a:gd name="T0" fmla="*/ 3 w 60"/>
                    <a:gd name="T1" fmla="*/ 0 h 7"/>
                    <a:gd name="T2" fmla="*/ 2 w 60"/>
                    <a:gd name="T3" fmla="*/ 0 h 7"/>
                    <a:gd name="T4" fmla="*/ 1 w 60"/>
                    <a:gd name="T5" fmla="*/ 1 h 7"/>
                    <a:gd name="T6" fmla="*/ 0 w 60"/>
                    <a:gd name="T7" fmla="*/ 2 h 7"/>
                    <a:gd name="T8" fmla="*/ 0 w 60"/>
                    <a:gd name="T9" fmla="*/ 3 h 7"/>
                    <a:gd name="T10" fmla="*/ 0 w 60"/>
                    <a:gd name="T11" fmla="*/ 4 h 7"/>
                    <a:gd name="T12" fmla="*/ 0 w 60"/>
                    <a:gd name="T13" fmla="*/ 5 h 7"/>
                    <a:gd name="T14" fmla="*/ 1 w 60"/>
                    <a:gd name="T15" fmla="*/ 7 h 7"/>
                    <a:gd name="T16" fmla="*/ 2 w 60"/>
                    <a:gd name="T17" fmla="*/ 7 h 7"/>
                    <a:gd name="T18" fmla="*/ 55 w 60"/>
                    <a:gd name="T19" fmla="*/ 7 h 7"/>
                    <a:gd name="T20" fmla="*/ 56 w 60"/>
                    <a:gd name="T21" fmla="*/ 7 h 7"/>
                    <a:gd name="T22" fmla="*/ 57 w 60"/>
                    <a:gd name="T23" fmla="*/ 7 h 7"/>
                    <a:gd name="T24" fmla="*/ 58 w 60"/>
                    <a:gd name="T25" fmla="*/ 5 h 7"/>
                    <a:gd name="T26" fmla="*/ 60 w 60"/>
                    <a:gd name="T27" fmla="*/ 4 h 7"/>
                    <a:gd name="T28" fmla="*/ 60 w 60"/>
                    <a:gd name="T29" fmla="*/ 3 h 7"/>
                    <a:gd name="T30" fmla="*/ 58 w 60"/>
                    <a:gd name="T31" fmla="*/ 2 h 7"/>
                    <a:gd name="T32" fmla="*/ 57 w 60"/>
                    <a:gd name="T33" fmla="*/ 1 h 7"/>
                    <a:gd name="T34" fmla="*/ 56 w 60"/>
                    <a:gd name="T35" fmla="*/ 0 h 7"/>
                    <a:gd name="T36" fmla="*/ 3 w 6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2" name="Freeform 58"/>
                <p:cNvSpPr>
                  <a:spLocks/>
                </p:cNvSpPr>
                <p:nvPr/>
              </p:nvSpPr>
              <p:spPr bwMode="auto">
                <a:xfrm>
                  <a:off x="3664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3" name="Freeform 59"/>
                <p:cNvSpPr>
                  <a:spLocks/>
                </p:cNvSpPr>
                <p:nvPr/>
              </p:nvSpPr>
              <p:spPr bwMode="auto">
                <a:xfrm>
                  <a:off x="3736" y="3192"/>
                  <a:ext cx="60" cy="7"/>
                </a:xfrm>
                <a:custGeom>
                  <a:avLst/>
                  <a:gdLst>
                    <a:gd name="T0" fmla="*/ 4 w 60"/>
                    <a:gd name="T1" fmla="*/ 0 h 7"/>
                    <a:gd name="T2" fmla="*/ 3 w 60"/>
                    <a:gd name="T3" fmla="*/ 0 h 7"/>
                    <a:gd name="T4" fmla="*/ 1 w 60"/>
                    <a:gd name="T5" fmla="*/ 1 h 7"/>
                    <a:gd name="T6" fmla="*/ 0 w 60"/>
                    <a:gd name="T7" fmla="*/ 2 h 7"/>
                    <a:gd name="T8" fmla="*/ 0 w 60"/>
                    <a:gd name="T9" fmla="*/ 3 h 7"/>
                    <a:gd name="T10" fmla="*/ 0 w 60"/>
                    <a:gd name="T11" fmla="*/ 4 h 7"/>
                    <a:gd name="T12" fmla="*/ 0 w 60"/>
                    <a:gd name="T13" fmla="*/ 5 h 7"/>
                    <a:gd name="T14" fmla="*/ 1 w 60"/>
                    <a:gd name="T15" fmla="*/ 7 h 7"/>
                    <a:gd name="T16" fmla="*/ 3 w 60"/>
                    <a:gd name="T17" fmla="*/ 7 h 7"/>
                    <a:gd name="T18" fmla="*/ 55 w 60"/>
                    <a:gd name="T19" fmla="*/ 7 h 7"/>
                    <a:gd name="T20" fmla="*/ 56 w 60"/>
                    <a:gd name="T21" fmla="*/ 7 h 7"/>
                    <a:gd name="T22" fmla="*/ 58 w 60"/>
                    <a:gd name="T23" fmla="*/ 7 h 7"/>
                    <a:gd name="T24" fmla="*/ 59 w 60"/>
                    <a:gd name="T25" fmla="*/ 5 h 7"/>
                    <a:gd name="T26" fmla="*/ 60 w 60"/>
                    <a:gd name="T27" fmla="*/ 4 h 7"/>
                    <a:gd name="T28" fmla="*/ 60 w 60"/>
                    <a:gd name="T29" fmla="*/ 3 h 7"/>
                    <a:gd name="T30" fmla="*/ 59 w 60"/>
                    <a:gd name="T31" fmla="*/ 2 h 7"/>
                    <a:gd name="T32" fmla="*/ 58 w 60"/>
                    <a:gd name="T33" fmla="*/ 1 h 7"/>
                    <a:gd name="T34" fmla="*/ 56 w 60"/>
                    <a:gd name="T35" fmla="*/ 0 h 7"/>
                    <a:gd name="T36" fmla="*/ 4 w 6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" h="7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9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59" y="2"/>
                      </a:lnTo>
                      <a:lnTo>
                        <a:pt x="58" y="1"/>
                      </a:lnTo>
                      <a:lnTo>
                        <a:pt x="5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4" name="Freeform 60"/>
                <p:cNvSpPr>
                  <a:spLocks/>
                </p:cNvSpPr>
                <p:nvPr/>
              </p:nvSpPr>
              <p:spPr bwMode="auto">
                <a:xfrm>
                  <a:off x="3809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" name="Freeform 61"/>
                <p:cNvSpPr>
                  <a:spLocks/>
                </p:cNvSpPr>
                <p:nvPr/>
              </p:nvSpPr>
              <p:spPr bwMode="auto">
                <a:xfrm>
                  <a:off x="3882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6" name="Freeform 62"/>
                <p:cNvSpPr>
                  <a:spLocks/>
                </p:cNvSpPr>
                <p:nvPr/>
              </p:nvSpPr>
              <p:spPr bwMode="auto">
                <a:xfrm>
                  <a:off x="3954" y="3192"/>
                  <a:ext cx="60" cy="7"/>
                </a:xfrm>
                <a:custGeom>
                  <a:avLst/>
                  <a:gdLst>
                    <a:gd name="T0" fmla="*/ 4 w 60"/>
                    <a:gd name="T1" fmla="*/ 0 h 7"/>
                    <a:gd name="T2" fmla="*/ 2 w 60"/>
                    <a:gd name="T3" fmla="*/ 0 h 7"/>
                    <a:gd name="T4" fmla="*/ 1 w 60"/>
                    <a:gd name="T5" fmla="*/ 1 h 7"/>
                    <a:gd name="T6" fmla="*/ 0 w 60"/>
                    <a:gd name="T7" fmla="*/ 2 h 7"/>
                    <a:gd name="T8" fmla="*/ 0 w 60"/>
                    <a:gd name="T9" fmla="*/ 3 h 7"/>
                    <a:gd name="T10" fmla="*/ 0 w 60"/>
                    <a:gd name="T11" fmla="*/ 4 h 7"/>
                    <a:gd name="T12" fmla="*/ 0 w 60"/>
                    <a:gd name="T13" fmla="*/ 5 h 7"/>
                    <a:gd name="T14" fmla="*/ 1 w 60"/>
                    <a:gd name="T15" fmla="*/ 7 h 7"/>
                    <a:gd name="T16" fmla="*/ 2 w 60"/>
                    <a:gd name="T17" fmla="*/ 7 h 7"/>
                    <a:gd name="T18" fmla="*/ 55 w 60"/>
                    <a:gd name="T19" fmla="*/ 7 h 7"/>
                    <a:gd name="T20" fmla="*/ 56 w 60"/>
                    <a:gd name="T21" fmla="*/ 7 h 7"/>
                    <a:gd name="T22" fmla="*/ 57 w 60"/>
                    <a:gd name="T23" fmla="*/ 7 h 7"/>
                    <a:gd name="T24" fmla="*/ 59 w 60"/>
                    <a:gd name="T25" fmla="*/ 5 h 7"/>
                    <a:gd name="T26" fmla="*/ 60 w 60"/>
                    <a:gd name="T27" fmla="*/ 4 h 7"/>
                    <a:gd name="T28" fmla="*/ 60 w 60"/>
                    <a:gd name="T29" fmla="*/ 3 h 7"/>
                    <a:gd name="T30" fmla="*/ 59 w 60"/>
                    <a:gd name="T31" fmla="*/ 2 h 7"/>
                    <a:gd name="T32" fmla="*/ 57 w 60"/>
                    <a:gd name="T33" fmla="*/ 1 h 7"/>
                    <a:gd name="T34" fmla="*/ 56 w 60"/>
                    <a:gd name="T35" fmla="*/ 0 h 7"/>
                    <a:gd name="T36" fmla="*/ 4 w 6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" h="7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9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59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7" name="Freeform 63"/>
                <p:cNvSpPr>
                  <a:spLocks/>
                </p:cNvSpPr>
                <p:nvPr/>
              </p:nvSpPr>
              <p:spPr bwMode="auto">
                <a:xfrm>
                  <a:off x="4027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8" name="Freeform 64"/>
                <p:cNvSpPr>
                  <a:spLocks/>
                </p:cNvSpPr>
                <p:nvPr/>
              </p:nvSpPr>
              <p:spPr bwMode="auto">
                <a:xfrm>
                  <a:off x="4100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" name="Freeform 65"/>
                <p:cNvSpPr>
                  <a:spLocks/>
                </p:cNvSpPr>
                <p:nvPr/>
              </p:nvSpPr>
              <p:spPr bwMode="auto">
                <a:xfrm>
                  <a:off x="4172" y="3192"/>
                  <a:ext cx="60" cy="7"/>
                </a:xfrm>
                <a:custGeom>
                  <a:avLst/>
                  <a:gdLst>
                    <a:gd name="T0" fmla="*/ 3 w 60"/>
                    <a:gd name="T1" fmla="*/ 0 h 7"/>
                    <a:gd name="T2" fmla="*/ 2 w 60"/>
                    <a:gd name="T3" fmla="*/ 0 h 7"/>
                    <a:gd name="T4" fmla="*/ 1 w 60"/>
                    <a:gd name="T5" fmla="*/ 1 h 7"/>
                    <a:gd name="T6" fmla="*/ 0 w 60"/>
                    <a:gd name="T7" fmla="*/ 2 h 7"/>
                    <a:gd name="T8" fmla="*/ 0 w 60"/>
                    <a:gd name="T9" fmla="*/ 3 h 7"/>
                    <a:gd name="T10" fmla="*/ 0 w 60"/>
                    <a:gd name="T11" fmla="*/ 4 h 7"/>
                    <a:gd name="T12" fmla="*/ 0 w 60"/>
                    <a:gd name="T13" fmla="*/ 5 h 7"/>
                    <a:gd name="T14" fmla="*/ 1 w 60"/>
                    <a:gd name="T15" fmla="*/ 7 h 7"/>
                    <a:gd name="T16" fmla="*/ 2 w 60"/>
                    <a:gd name="T17" fmla="*/ 7 h 7"/>
                    <a:gd name="T18" fmla="*/ 55 w 60"/>
                    <a:gd name="T19" fmla="*/ 7 h 7"/>
                    <a:gd name="T20" fmla="*/ 56 w 60"/>
                    <a:gd name="T21" fmla="*/ 7 h 7"/>
                    <a:gd name="T22" fmla="*/ 57 w 60"/>
                    <a:gd name="T23" fmla="*/ 7 h 7"/>
                    <a:gd name="T24" fmla="*/ 58 w 60"/>
                    <a:gd name="T25" fmla="*/ 5 h 7"/>
                    <a:gd name="T26" fmla="*/ 60 w 60"/>
                    <a:gd name="T27" fmla="*/ 4 h 7"/>
                    <a:gd name="T28" fmla="*/ 60 w 60"/>
                    <a:gd name="T29" fmla="*/ 3 h 7"/>
                    <a:gd name="T30" fmla="*/ 58 w 60"/>
                    <a:gd name="T31" fmla="*/ 2 h 7"/>
                    <a:gd name="T32" fmla="*/ 57 w 60"/>
                    <a:gd name="T33" fmla="*/ 1 h 7"/>
                    <a:gd name="T34" fmla="*/ 56 w 60"/>
                    <a:gd name="T35" fmla="*/ 0 h 7"/>
                    <a:gd name="T36" fmla="*/ 3 w 6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" name="Freeform 66"/>
                <p:cNvSpPr>
                  <a:spLocks/>
                </p:cNvSpPr>
                <p:nvPr/>
              </p:nvSpPr>
              <p:spPr bwMode="auto">
                <a:xfrm>
                  <a:off x="4245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" name="Freeform 67"/>
                <p:cNvSpPr>
                  <a:spLocks/>
                </p:cNvSpPr>
                <p:nvPr/>
              </p:nvSpPr>
              <p:spPr bwMode="auto">
                <a:xfrm>
                  <a:off x="4317" y="3192"/>
                  <a:ext cx="60" cy="7"/>
                </a:xfrm>
                <a:custGeom>
                  <a:avLst/>
                  <a:gdLst>
                    <a:gd name="T0" fmla="*/ 4 w 60"/>
                    <a:gd name="T1" fmla="*/ 0 h 7"/>
                    <a:gd name="T2" fmla="*/ 3 w 60"/>
                    <a:gd name="T3" fmla="*/ 0 h 7"/>
                    <a:gd name="T4" fmla="*/ 1 w 60"/>
                    <a:gd name="T5" fmla="*/ 1 h 7"/>
                    <a:gd name="T6" fmla="*/ 0 w 60"/>
                    <a:gd name="T7" fmla="*/ 2 h 7"/>
                    <a:gd name="T8" fmla="*/ 0 w 60"/>
                    <a:gd name="T9" fmla="*/ 3 h 7"/>
                    <a:gd name="T10" fmla="*/ 0 w 60"/>
                    <a:gd name="T11" fmla="*/ 4 h 7"/>
                    <a:gd name="T12" fmla="*/ 0 w 60"/>
                    <a:gd name="T13" fmla="*/ 5 h 7"/>
                    <a:gd name="T14" fmla="*/ 1 w 60"/>
                    <a:gd name="T15" fmla="*/ 7 h 7"/>
                    <a:gd name="T16" fmla="*/ 3 w 60"/>
                    <a:gd name="T17" fmla="*/ 7 h 7"/>
                    <a:gd name="T18" fmla="*/ 55 w 60"/>
                    <a:gd name="T19" fmla="*/ 7 h 7"/>
                    <a:gd name="T20" fmla="*/ 57 w 60"/>
                    <a:gd name="T21" fmla="*/ 7 h 7"/>
                    <a:gd name="T22" fmla="*/ 58 w 60"/>
                    <a:gd name="T23" fmla="*/ 7 h 7"/>
                    <a:gd name="T24" fmla="*/ 59 w 60"/>
                    <a:gd name="T25" fmla="*/ 5 h 7"/>
                    <a:gd name="T26" fmla="*/ 60 w 60"/>
                    <a:gd name="T27" fmla="*/ 4 h 7"/>
                    <a:gd name="T28" fmla="*/ 60 w 60"/>
                    <a:gd name="T29" fmla="*/ 3 h 7"/>
                    <a:gd name="T30" fmla="*/ 59 w 60"/>
                    <a:gd name="T31" fmla="*/ 2 h 7"/>
                    <a:gd name="T32" fmla="*/ 58 w 60"/>
                    <a:gd name="T33" fmla="*/ 1 h 7"/>
                    <a:gd name="T34" fmla="*/ 57 w 60"/>
                    <a:gd name="T35" fmla="*/ 0 h 7"/>
                    <a:gd name="T36" fmla="*/ 4 w 6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" h="7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55" y="7"/>
                      </a:lnTo>
                      <a:lnTo>
                        <a:pt x="57" y="7"/>
                      </a:lnTo>
                      <a:lnTo>
                        <a:pt x="58" y="7"/>
                      </a:lnTo>
                      <a:lnTo>
                        <a:pt x="59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59" y="2"/>
                      </a:lnTo>
                      <a:lnTo>
                        <a:pt x="58" y="1"/>
                      </a:lnTo>
                      <a:lnTo>
                        <a:pt x="57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2" name="Freeform 68"/>
                <p:cNvSpPr>
                  <a:spLocks/>
                </p:cNvSpPr>
                <p:nvPr/>
              </p:nvSpPr>
              <p:spPr bwMode="auto">
                <a:xfrm>
                  <a:off x="4390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3" name="Freeform 69"/>
                <p:cNvSpPr>
                  <a:spLocks/>
                </p:cNvSpPr>
                <p:nvPr/>
              </p:nvSpPr>
              <p:spPr bwMode="auto">
                <a:xfrm>
                  <a:off x="4463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" name="Freeform 70"/>
                <p:cNvSpPr>
                  <a:spLocks/>
                </p:cNvSpPr>
                <p:nvPr/>
              </p:nvSpPr>
              <p:spPr bwMode="auto">
                <a:xfrm>
                  <a:off x="4535" y="3192"/>
                  <a:ext cx="60" cy="7"/>
                </a:xfrm>
                <a:custGeom>
                  <a:avLst/>
                  <a:gdLst>
                    <a:gd name="T0" fmla="*/ 4 w 60"/>
                    <a:gd name="T1" fmla="*/ 0 h 7"/>
                    <a:gd name="T2" fmla="*/ 2 w 60"/>
                    <a:gd name="T3" fmla="*/ 0 h 7"/>
                    <a:gd name="T4" fmla="*/ 1 w 60"/>
                    <a:gd name="T5" fmla="*/ 1 h 7"/>
                    <a:gd name="T6" fmla="*/ 0 w 60"/>
                    <a:gd name="T7" fmla="*/ 2 h 7"/>
                    <a:gd name="T8" fmla="*/ 0 w 60"/>
                    <a:gd name="T9" fmla="*/ 3 h 7"/>
                    <a:gd name="T10" fmla="*/ 0 w 60"/>
                    <a:gd name="T11" fmla="*/ 4 h 7"/>
                    <a:gd name="T12" fmla="*/ 0 w 60"/>
                    <a:gd name="T13" fmla="*/ 5 h 7"/>
                    <a:gd name="T14" fmla="*/ 1 w 60"/>
                    <a:gd name="T15" fmla="*/ 7 h 7"/>
                    <a:gd name="T16" fmla="*/ 2 w 60"/>
                    <a:gd name="T17" fmla="*/ 7 h 7"/>
                    <a:gd name="T18" fmla="*/ 55 w 60"/>
                    <a:gd name="T19" fmla="*/ 7 h 7"/>
                    <a:gd name="T20" fmla="*/ 56 w 60"/>
                    <a:gd name="T21" fmla="*/ 7 h 7"/>
                    <a:gd name="T22" fmla="*/ 57 w 60"/>
                    <a:gd name="T23" fmla="*/ 7 h 7"/>
                    <a:gd name="T24" fmla="*/ 59 w 60"/>
                    <a:gd name="T25" fmla="*/ 5 h 7"/>
                    <a:gd name="T26" fmla="*/ 60 w 60"/>
                    <a:gd name="T27" fmla="*/ 4 h 7"/>
                    <a:gd name="T28" fmla="*/ 60 w 60"/>
                    <a:gd name="T29" fmla="*/ 3 h 7"/>
                    <a:gd name="T30" fmla="*/ 59 w 60"/>
                    <a:gd name="T31" fmla="*/ 2 h 7"/>
                    <a:gd name="T32" fmla="*/ 57 w 60"/>
                    <a:gd name="T33" fmla="*/ 1 h 7"/>
                    <a:gd name="T34" fmla="*/ 56 w 60"/>
                    <a:gd name="T35" fmla="*/ 0 h 7"/>
                    <a:gd name="T36" fmla="*/ 4 w 6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" h="7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9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59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5" name="Freeform 71"/>
                <p:cNvSpPr>
                  <a:spLocks/>
                </p:cNvSpPr>
                <p:nvPr/>
              </p:nvSpPr>
              <p:spPr bwMode="auto">
                <a:xfrm>
                  <a:off x="4608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6" name="Freeform 72"/>
                <p:cNvSpPr>
                  <a:spLocks/>
                </p:cNvSpPr>
                <p:nvPr/>
              </p:nvSpPr>
              <p:spPr bwMode="auto">
                <a:xfrm>
                  <a:off x="4681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7" name="Freeform 73"/>
                <p:cNvSpPr>
                  <a:spLocks/>
                </p:cNvSpPr>
                <p:nvPr/>
              </p:nvSpPr>
              <p:spPr bwMode="auto">
                <a:xfrm>
                  <a:off x="4753" y="3192"/>
                  <a:ext cx="60" cy="7"/>
                </a:xfrm>
                <a:custGeom>
                  <a:avLst/>
                  <a:gdLst>
                    <a:gd name="T0" fmla="*/ 3 w 60"/>
                    <a:gd name="T1" fmla="*/ 0 h 7"/>
                    <a:gd name="T2" fmla="*/ 2 w 60"/>
                    <a:gd name="T3" fmla="*/ 0 h 7"/>
                    <a:gd name="T4" fmla="*/ 1 w 60"/>
                    <a:gd name="T5" fmla="*/ 1 h 7"/>
                    <a:gd name="T6" fmla="*/ 0 w 60"/>
                    <a:gd name="T7" fmla="*/ 2 h 7"/>
                    <a:gd name="T8" fmla="*/ 0 w 60"/>
                    <a:gd name="T9" fmla="*/ 3 h 7"/>
                    <a:gd name="T10" fmla="*/ 0 w 60"/>
                    <a:gd name="T11" fmla="*/ 4 h 7"/>
                    <a:gd name="T12" fmla="*/ 0 w 60"/>
                    <a:gd name="T13" fmla="*/ 5 h 7"/>
                    <a:gd name="T14" fmla="*/ 1 w 60"/>
                    <a:gd name="T15" fmla="*/ 7 h 7"/>
                    <a:gd name="T16" fmla="*/ 2 w 60"/>
                    <a:gd name="T17" fmla="*/ 7 h 7"/>
                    <a:gd name="T18" fmla="*/ 55 w 60"/>
                    <a:gd name="T19" fmla="*/ 7 h 7"/>
                    <a:gd name="T20" fmla="*/ 56 w 60"/>
                    <a:gd name="T21" fmla="*/ 7 h 7"/>
                    <a:gd name="T22" fmla="*/ 57 w 60"/>
                    <a:gd name="T23" fmla="*/ 7 h 7"/>
                    <a:gd name="T24" fmla="*/ 58 w 60"/>
                    <a:gd name="T25" fmla="*/ 5 h 7"/>
                    <a:gd name="T26" fmla="*/ 60 w 60"/>
                    <a:gd name="T27" fmla="*/ 4 h 7"/>
                    <a:gd name="T28" fmla="*/ 60 w 60"/>
                    <a:gd name="T29" fmla="*/ 3 h 7"/>
                    <a:gd name="T30" fmla="*/ 58 w 60"/>
                    <a:gd name="T31" fmla="*/ 2 h 7"/>
                    <a:gd name="T32" fmla="*/ 57 w 60"/>
                    <a:gd name="T33" fmla="*/ 1 h 7"/>
                    <a:gd name="T34" fmla="*/ 56 w 60"/>
                    <a:gd name="T35" fmla="*/ 0 h 7"/>
                    <a:gd name="T36" fmla="*/ 3 w 6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8" name="Freeform 74"/>
                <p:cNvSpPr>
                  <a:spLocks/>
                </p:cNvSpPr>
                <p:nvPr/>
              </p:nvSpPr>
              <p:spPr bwMode="auto">
                <a:xfrm>
                  <a:off x="4826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9" name="Freeform 75"/>
                <p:cNvSpPr>
                  <a:spLocks/>
                </p:cNvSpPr>
                <p:nvPr/>
              </p:nvSpPr>
              <p:spPr bwMode="auto">
                <a:xfrm>
                  <a:off x="4898" y="3192"/>
                  <a:ext cx="60" cy="7"/>
                </a:xfrm>
                <a:custGeom>
                  <a:avLst/>
                  <a:gdLst>
                    <a:gd name="T0" fmla="*/ 4 w 60"/>
                    <a:gd name="T1" fmla="*/ 0 h 7"/>
                    <a:gd name="T2" fmla="*/ 3 w 60"/>
                    <a:gd name="T3" fmla="*/ 0 h 7"/>
                    <a:gd name="T4" fmla="*/ 1 w 60"/>
                    <a:gd name="T5" fmla="*/ 1 h 7"/>
                    <a:gd name="T6" fmla="*/ 0 w 60"/>
                    <a:gd name="T7" fmla="*/ 2 h 7"/>
                    <a:gd name="T8" fmla="*/ 0 w 60"/>
                    <a:gd name="T9" fmla="*/ 3 h 7"/>
                    <a:gd name="T10" fmla="*/ 0 w 60"/>
                    <a:gd name="T11" fmla="*/ 4 h 7"/>
                    <a:gd name="T12" fmla="*/ 0 w 60"/>
                    <a:gd name="T13" fmla="*/ 5 h 7"/>
                    <a:gd name="T14" fmla="*/ 1 w 60"/>
                    <a:gd name="T15" fmla="*/ 7 h 7"/>
                    <a:gd name="T16" fmla="*/ 3 w 60"/>
                    <a:gd name="T17" fmla="*/ 7 h 7"/>
                    <a:gd name="T18" fmla="*/ 55 w 60"/>
                    <a:gd name="T19" fmla="*/ 7 h 7"/>
                    <a:gd name="T20" fmla="*/ 57 w 60"/>
                    <a:gd name="T21" fmla="*/ 7 h 7"/>
                    <a:gd name="T22" fmla="*/ 58 w 60"/>
                    <a:gd name="T23" fmla="*/ 7 h 7"/>
                    <a:gd name="T24" fmla="*/ 59 w 60"/>
                    <a:gd name="T25" fmla="*/ 5 h 7"/>
                    <a:gd name="T26" fmla="*/ 60 w 60"/>
                    <a:gd name="T27" fmla="*/ 4 h 7"/>
                    <a:gd name="T28" fmla="*/ 60 w 60"/>
                    <a:gd name="T29" fmla="*/ 3 h 7"/>
                    <a:gd name="T30" fmla="*/ 59 w 60"/>
                    <a:gd name="T31" fmla="*/ 2 h 7"/>
                    <a:gd name="T32" fmla="*/ 58 w 60"/>
                    <a:gd name="T33" fmla="*/ 1 h 7"/>
                    <a:gd name="T34" fmla="*/ 57 w 60"/>
                    <a:gd name="T35" fmla="*/ 0 h 7"/>
                    <a:gd name="T36" fmla="*/ 4 w 6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" h="7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55" y="7"/>
                      </a:lnTo>
                      <a:lnTo>
                        <a:pt x="57" y="7"/>
                      </a:lnTo>
                      <a:lnTo>
                        <a:pt x="58" y="7"/>
                      </a:lnTo>
                      <a:lnTo>
                        <a:pt x="59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59" y="2"/>
                      </a:lnTo>
                      <a:lnTo>
                        <a:pt x="58" y="1"/>
                      </a:lnTo>
                      <a:lnTo>
                        <a:pt x="57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0" name="Freeform 76"/>
                <p:cNvSpPr>
                  <a:spLocks/>
                </p:cNvSpPr>
                <p:nvPr/>
              </p:nvSpPr>
              <p:spPr bwMode="auto">
                <a:xfrm>
                  <a:off x="4971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1" name="Freeform 77"/>
                <p:cNvSpPr>
                  <a:spLocks/>
                </p:cNvSpPr>
                <p:nvPr/>
              </p:nvSpPr>
              <p:spPr bwMode="auto">
                <a:xfrm>
                  <a:off x="5044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" name="Freeform 78"/>
                <p:cNvSpPr>
                  <a:spLocks/>
                </p:cNvSpPr>
                <p:nvPr/>
              </p:nvSpPr>
              <p:spPr bwMode="auto">
                <a:xfrm>
                  <a:off x="5116" y="3192"/>
                  <a:ext cx="60" cy="7"/>
                </a:xfrm>
                <a:custGeom>
                  <a:avLst/>
                  <a:gdLst>
                    <a:gd name="T0" fmla="*/ 4 w 60"/>
                    <a:gd name="T1" fmla="*/ 0 h 7"/>
                    <a:gd name="T2" fmla="*/ 2 w 60"/>
                    <a:gd name="T3" fmla="*/ 0 h 7"/>
                    <a:gd name="T4" fmla="*/ 1 w 60"/>
                    <a:gd name="T5" fmla="*/ 1 h 7"/>
                    <a:gd name="T6" fmla="*/ 0 w 60"/>
                    <a:gd name="T7" fmla="*/ 2 h 7"/>
                    <a:gd name="T8" fmla="*/ 0 w 60"/>
                    <a:gd name="T9" fmla="*/ 3 h 7"/>
                    <a:gd name="T10" fmla="*/ 0 w 60"/>
                    <a:gd name="T11" fmla="*/ 4 h 7"/>
                    <a:gd name="T12" fmla="*/ 0 w 60"/>
                    <a:gd name="T13" fmla="*/ 5 h 7"/>
                    <a:gd name="T14" fmla="*/ 1 w 60"/>
                    <a:gd name="T15" fmla="*/ 7 h 7"/>
                    <a:gd name="T16" fmla="*/ 2 w 60"/>
                    <a:gd name="T17" fmla="*/ 7 h 7"/>
                    <a:gd name="T18" fmla="*/ 55 w 60"/>
                    <a:gd name="T19" fmla="*/ 7 h 7"/>
                    <a:gd name="T20" fmla="*/ 56 w 60"/>
                    <a:gd name="T21" fmla="*/ 7 h 7"/>
                    <a:gd name="T22" fmla="*/ 57 w 60"/>
                    <a:gd name="T23" fmla="*/ 7 h 7"/>
                    <a:gd name="T24" fmla="*/ 59 w 60"/>
                    <a:gd name="T25" fmla="*/ 5 h 7"/>
                    <a:gd name="T26" fmla="*/ 60 w 60"/>
                    <a:gd name="T27" fmla="*/ 4 h 7"/>
                    <a:gd name="T28" fmla="*/ 60 w 60"/>
                    <a:gd name="T29" fmla="*/ 3 h 7"/>
                    <a:gd name="T30" fmla="*/ 59 w 60"/>
                    <a:gd name="T31" fmla="*/ 2 h 7"/>
                    <a:gd name="T32" fmla="*/ 57 w 60"/>
                    <a:gd name="T33" fmla="*/ 1 h 7"/>
                    <a:gd name="T34" fmla="*/ 56 w 60"/>
                    <a:gd name="T35" fmla="*/ 0 h 7"/>
                    <a:gd name="T36" fmla="*/ 4 w 6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" h="7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9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59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" name="Freeform 79"/>
                <p:cNvSpPr>
                  <a:spLocks/>
                </p:cNvSpPr>
                <p:nvPr/>
              </p:nvSpPr>
              <p:spPr bwMode="auto">
                <a:xfrm>
                  <a:off x="5189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" name="Freeform 80"/>
                <p:cNvSpPr>
                  <a:spLocks/>
                </p:cNvSpPr>
                <p:nvPr/>
              </p:nvSpPr>
              <p:spPr bwMode="auto">
                <a:xfrm>
                  <a:off x="5262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" name="Freeform 81"/>
                <p:cNvSpPr>
                  <a:spLocks/>
                </p:cNvSpPr>
                <p:nvPr/>
              </p:nvSpPr>
              <p:spPr bwMode="auto">
                <a:xfrm>
                  <a:off x="5334" y="3192"/>
                  <a:ext cx="60" cy="7"/>
                </a:xfrm>
                <a:custGeom>
                  <a:avLst/>
                  <a:gdLst>
                    <a:gd name="T0" fmla="*/ 3 w 60"/>
                    <a:gd name="T1" fmla="*/ 0 h 7"/>
                    <a:gd name="T2" fmla="*/ 2 w 60"/>
                    <a:gd name="T3" fmla="*/ 0 h 7"/>
                    <a:gd name="T4" fmla="*/ 1 w 60"/>
                    <a:gd name="T5" fmla="*/ 1 h 7"/>
                    <a:gd name="T6" fmla="*/ 0 w 60"/>
                    <a:gd name="T7" fmla="*/ 2 h 7"/>
                    <a:gd name="T8" fmla="*/ 0 w 60"/>
                    <a:gd name="T9" fmla="*/ 3 h 7"/>
                    <a:gd name="T10" fmla="*/ 0 w 60"/>
                    <a:gd name="T11" fmla="*/ 4 h 7"/>
                    <a:gd name="T12" fmla="*/ 0 w 60"/>
                    <a:gd name="T13" fmla="*/ 5 h 7"/>
                    <a:gd name="T14" fmla="*/ 1 w 60"/>
                    <a:gd name="T15" fmla="*/ 7 h 7"/>
                    <a:gd name="T16" fmla="*/ 2 w 60"/>
                    <a:gd name="T17" fmla="*/ 7 h 7"/>
                    <a:gd name="T18" fmla="*/ 55 w 60"/>
                    <a:gd name="T19" fmla="*/ 7 h 7"/>
                    <a:gd name="T20" fmla="*/ 56 w 60"/>
                    <a:gd name="T21" fmla="*/ 7 h 7"/>
                    <a:gd name="T22" fmla="*/ 57 w 60"/>
                    <a:gd name="T23" fmla="*/ 7 h 7"/>
                    <a:gd name="T24" fmla="*/ 58 w 60"/>
                    <a:gd name="T25" fmla="*/ 5 h 7"/>
                    <a:gd name="T26" fmla="*/ 60 w 60"/>
                    <a:gd name="T27" fmla="*/ 4 h 7"/>
                    <a:gd name="T28" fmla="*/ 60 w 60"/>
                    <a:gd name="T29" fmla="*/ 3 h 7"/>
                    <a:gd name="T30" fmla="*/ 58 w 60"/>
                    <a:gd name="T31" fmla="*/ 2 h 7"/>
                    <a:gd name="T32" fmla="*/ 57 w 60"/>
                    <a:gd name="T33" fmla="*/ 1 h 7"/>
                    <a:gd name="T34" fmla="*/ 56 w 60"/>
                    <a:gd name="T35" fmla="*/ 0 h 7"/>
                    <a:gd name="T36" fmla="*/ 3 w 6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" name="Freeform 82"/>
                <p:cNvSpPr>
                  <a:spLocks/>
                </p:cNvSpPr>
                <p:nvPr/>
              </p:nvSpPr>
              <p:spPr bwMode="auto">
                <a:xfrm>
                  <a:off x="5407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1" name="Rectangle 83"/>
              <p:cNvSpPr>
                <a:spLocks noChangeArrowheads="1"/>
              </p:cNvSpPr>
              <p:nvPr/>
            </p:nvSpPr>
            <p:spPr bwMode="auto">
              <a:xfrm>
                <a:off x="1008" y="629"/>
                <a:ext cx="22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Rectangle 84"/>
              <p:cNvSpPr>
                <a:spLocks noChangeArrowheads="1"/>
              </p:cNvSpPr>
              <p:nvPr/>
            </p:nvSpPr>
            <p:spPr bwMode="auto">
              <a:xfrm>
                <a:off x="972" y="737"/>
                <a:ext cx="183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s-ES_tradnl" altLang="en-US" sz="1500" b="1" dirty="0" err="1">
                    <a:solidFill>
                      <a:srgbClr val="FF0000"/>
                    </a:solidFill>
                    <a:latin typeface="Comic Sans MS" pitchFamily="66" charset="0"/>
                  </a:rPr>
                  <a:t>E</a:t>
                </a:r>
                <a:r>
                  <a:rPr lang="es-ES_tradnl" altLang="en-US" sz="2100" b="1" baseline="-25000" dirty="0" err="1">
                    <a:solidFill>
                      <a:srgbClr val="FF0000"/>
                    </a:solidFill>
                    <a:latin typeface="Comic Sans MS" pitchFamily="66" charset="0"/>
                  </a:rPr>
                  <a:t>c</a:t>
                </a:r>
                <a:endParaRPr lang="es-ES_tradnl" altLang="en-US" sz="36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3" name="Rectangle 85"/>
              <p:cNvSpPr>
                <a:spLocks noChangeArrowheads="1"/>
              </p:cNvSpPr>
              <p:nvPr/>
            </p:nvSpPr>
            <p:spPr bwMode="auto">
              <a:xfrm>
                <a:off x="728" y="1030"/>
                <a:ext cx="183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" name="Rectangle 86"/>
              <p:cNvSpPr>
                <a:spLocks noChangeArrowheads="1"/>
              </p:cNvSpPr>
              <p:nvPr/>
            </p:nvSpPr>
            <p:spPr bwMode="auto">
              <a:xfrm>
                <a:off x="534" y="1488"/>
                <a:ext cx="201" cy="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s-ES_tradnl" alt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+n</a:t>
                </a:r>
                <a:endParaRPr lang="es-ES_tradnl" altLang="en-US" sz="2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5" name="Freeform 89"/>
              <p:cNvSpPr>
                <a:spLocks/>
              </p:cNvSpPr>
              <p:nvPr/>
            </p:nvSpPr>
            <p:spPr bwMode="auto">
              <a:xfrm>
                <a:off x="634" y="1354"/>
                <a:ext cx="86" cy="90"/>
              </a:xfrm>
              <a:custGeom>
                <a:avLst/>
                <a:gdLst>
                  <a:gd name="T0" fmla="*/ 53 w 98"/>
                  <a:gd name="T1" fmla="*/ 0 h 90"/>
                  <a:gd name="T2" fmla="*/ 0 w 98"/>
                  <a:gd name="T3" fmla="*/ 90 h 90"/>
                  <a:gd name="T4" fmla="*/ 98 w 98"/>
                  <a:gd name="T5" fmla="*/ 53 h 90"/>
                  <a:gd name="T6" fmla="*/ 53 w 98"/>
                  <a:gd name="T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90">
                    <a:moveTo>
                      <a:pt x="53" y="0"/>
                    </a:moveTo>
                    <a:lnTo>
                      <a:pt x="0" y="90"/>
                    </a:lnTo>
                    <a:lnTo>
                      <a:pt x="98" y="5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2" name="Grupo 101"/>
            <p:cNvGrpSpPr/>
            <p:nvPr/>
          </p:nvGrpSpPr>
          <p:grpSpPr>
            <a:xfrm>
              <a:off x="396131" y="1357544"/>
              <a:ext cx="2879725" cy="2736850"/>
              <a:chOff x="376238" y="1371600"/>
              <a:chExt cx="2879725" cy="2736850"/>
            </a:xfrm>
            <a:noFill/>
          </p:grpSpPr>
          <p:sp>
            <p:nvSpPr>
              <p:cNvPr id="23" name="Rectangle 30"/>
              <p:cNvSpPr>
                <a:spLocks noChangeArrowheads="1"/>
              </p:cNvSpPr>
              <p:nvPr/>
            </p:nvSpPr>
            <p:spPr bwMode="auto">
              <a:xfrm>
                <a:off x="376238" y="1371600"/>
                <a:ext cx="2879725" cy="2736850"/>
              </a:xfrm>
              <a:prstGeom prst="rect">
                <a:avLst/>
              </a:prstGeom>
              <a:grpFill/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5" name="Line 123"/>
              <p:cNvSpPr>
                <a:spLocks noChangeShapeType="1"/>
              </p:cNvSpPr>
              <p:nvPr/>
            </p:nvSpPr>
            <p:spPr bwMode="auto">
              <a:xfrm>
                <a:off x="2362200" y="1752600"/>
                <a:ext cx="0" cy="1981200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Text Box 124"/>
              <p:cNvSpPr txBox="1">
                <a:spLocks noChangeArrowheads="1"/>
              </p:cNvSpPr>
              <p:nvPr/>
            </p:nvSpPr>
            <p:spPr bwMode="auto">
              <a:xfrm>
                <a:off x="2133600" y="2819400"/>
                <a:ext cx="838200" cy="4572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altLang="en-US" sz="2400">
                    <a:solidFill>
                      <a:srgbClr val="FF0000"/>
                    </a:solidFill>
                    <a:latin typeface="Comic Sans MS" pitchFamily="66" charset="0"/>
                  </a:rPr>
                  <a:t> E</a:t>
                </a:r>
                <a:r>
                  <a:rPr lang="es-ES" altLang="en-US" sz="2400" b="1" baseline="-25000">
                    <a:solidFill>
                      <a:srgbClr val="FF0000"/>
                    </a:solidFill>
                    <a:latin typeface="Comic Sans MS" pitchFamily="66" charset="0"/>
                  </a:rPr>
                  <a:t>c</a:t>
                </a:r>
              </a:p>
            </p:txBody>
          </p:sp>
        </p:grpSp>
      </p:grpSp>
      <p:cxnSp>
        <p:nvCxnSpPr>
          <p:cNvPr id="5" name="Conector recto de flecha 4"/>
          <p:cNvCxnSpPr/>
          <p:nvPr/>
        </p:nvCxnSpPr>
        <p:spPr>
          <a:xfrm flipH="1" flipV="1">
            <a:off x="3047163" y="2928650"/>
            <a:ext cx="1164797" cy="7883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672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 bwMode="auto">
          <a:xfrm>
            <a:off x="193675" y="386557"/>
            <a:ext cx="822960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Total Energy Detection</a:t>
            </a:r>
            <a:br>
              <a:rPr lang="en-US" altLang="en-US" dirty="0" smtClean="0"/>
            </a:br>
            <a:r>
              <a:rPr lang="en-US" altLang="en-US" dirty="0" smtClean="0"/>
              <a:t>technique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71" y="1458230"/>
            <a:ext cx="8493125" cy="432668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sz="2200" dirty="0" smtClean="0"/>
          </a:p>
          <a:p>
            <a:pPr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endParaRPr lang="en-US" sz="2400" i="1" dirty="0" smtClean="0"/>
          </a:p>
          <a:p>
            <a:pPr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endParaRPr lang="en-US" sz="2400" i="1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lvl="1" eaLnBrk="1" hangingPunct="1"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endParaRPr lang="en-US" sz="2400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8B4FB3-7E9E-468A-A0E7-FB28E48211FD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10" name="Content Placeholder 1"/>
          <p:cNvSpPr txBox="1">
            <a:spLocks/>
          </p:cNvSpPr>
          <p:nvPr/>
        </p:nvSpPr>
        <p:spPr>
          <a:xfrm>
            <a:off x="193675" y="1376363"/>
            <a:ext cx="8002588" cy="424815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25761" y="1817998"/>
            <a:ext cx="8496944" cy="43924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s-ES_trad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7"/>
              <p:cNvSpPr txBox="1"/>
              <p:nvPr/>
            </p:nvSpPr>
            <p:spPr>
              <a:xfrm>
                <a:off x="323528" y="1433592"/>
                <a:ext cx="7992889" cy="7232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tx2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Two conditions must be fulfilled: </a:t>
                </a:r>
              </a:p>
              <a:p>
                <a:endParaRPr lang="en-US" b="1" dirty="0" smtClean="0"/>
              </a:p>
              <a:p>
                <a:r>
                  <a:rPr lang="en-US" b="1" dirty="0" smtClean="0">
                    <a:solidFill>
                      <a:schemeClr val="tx2"/>
                    </a:solidFill>
                  </a:rPr>
                  <a:t>I.) </a:t>
                </a:r>
                <a:r>
                  <a:rPr lang="en-US" b="1" dirty="0" smtClean="0"/>
                  <a:t>Low Efficiency Detectors:</a:t>
                </a:r>
              </a:p>
              <a:p>
                <a:endParaRPr lang="en-US" b="1" dirty="0" smtClean="0"/>
              </a:p>
              <a:p>
                <a:endParaRPr lang="en-US" b="1" dirty="0" smtClean="0"/>
              </a:p>
              <a:p>
                <a:endParaRPr lang="en-US" b="1" dirty="0" smtClean="0"/>
              </a:p>
              <a:p>
                <a:endParaRPr lang="en-US" b="1" dirty="0"/>
              </a:p>
              <a:p>
                <a:r>
                  <a:rPr lang="en-US" b="1" dirty="0" smtClean="0">
                    <a:solidFill>
                      <a:schemeClr val="tx2"/>
                    </a:solidFill>
                  </a:rPr>
                  <a:t>II.) </a:t>
                </a:r>
                <a:r>
                  <a:rPr lang="en-US" b="1" dirty="0" smtClean="0"/>
                  <a:t>Efficiency to detect a </a:t>
                </a:r>
                <a:r>
                  <a:rPr lang="el-GR" b="1" dirty="0" smtClean="0"/>
                  <a:t>γ</a:t>
                </a:r>
                <a:r>
                  <a:rPr lang="en-US" b="1" dirty="0" smtClean="0"/>
                  <a:t>-ray is proportional to </a:t>
                </a:r>
              </a:p>
              <a:p>
                <a:r>
                  <a:rPr lang="en-US" b="1" dirty="0" smtClean="0"/>
                  <a:t>its energy</a:t>
                </a:r>
                <a:r>
                  <a:rPr lang="en-US" sz="2000" b="1" dirty="0" smtClean="0"/>
                  <a:t>: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sz="2000" b="1" baseline="-25000" dirty="0" err="1">
                    <a:solidFill>
                      <a:srgbClr val="FF0000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sz="2000" b="1" baseline="-25000" dirty="0" err="1">
                    <a:solidFill>
                      <a:srgbClr val="FF0000"/>
                    </a:solidFill>
                  </a:rPr>
                  <a:t>i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2000" b="1" dirty="0" err="1">
                    <a:solidFill>
                      <a:srgbClr val="FF0000"/>
                    </a:solidFill>
                  </a:rPr>
                  <a:t>E</a:t>
                </a:r>
                <a:r>
                  <a:rPr lang="en-US" sz="2000" b="1" baseline="-25000" dirty="0" err="1">
                    <a:solidFill>
                      <a:srgbClr val="FF0000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sz="2000" b="1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:endParaRPr lang="en-US" b="1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>
                    <a:latin typeface="+mn-lt"/>
                  </a:rPr>
                  <a:t>First idea: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n-US" b="1" i="1" dirty="0" err="1" smtClean="0">
                    <a:solidFill>
                      <a:schemeClr val="tx2"/>
                    </a:solidFill>
                    <a:latin typeface="+mn-lt"/>
                  </a:rPr>
                  <a:t>Moxon</a:t>
                </a:r>
                <a:r>
                  <a:rPr lang="en-US" b="1" i="1" dirty="0" smtClean="0">
                    <a:solidFill>
                      <a:schemeClr val="tx2"/>
                    </a:solidFill>
                    <a:latin typeface="+mn-lt"/>
                  </a:rPr>
                  <a:t>-Rae</a:t>
                </a:r>
                <a:r>
                  <a:rPr lang="en-US" dirty="0" smtClean="0">
                    <a:latin typeface="+mn-lt"/>
                  </a:rPr>
                  <a:t> detectors:</a:t>
                </a:r>
                <a:endParaRPr lang="en-US" altLang="en-US" dirty="0" smtClean="0">
                  <a:latin typeface="+mn-lt"/>
                </a:endParaRPr>
              </a:p>
              <a:p>
                <a:pPr marL="285750" indent="-285750">
                  <a:buClr>
                    <a:schemeClr val="tx2">
                      <a:lumMod val="60000"/>
                      <a:lumOff val="4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GB" altLang="en-US" dirty="0" smtClean="0">
                    <a:latin typeface="+mn-lt"/>
                  </a:rPr>
                  <a:t>Using </a:t>
                </a:r>
                <a:r>
                  <a:rPr lang="en-GB" altLang="en-US" dirty="0">
                    <a:latin typeface="+mn-lt"/>
                  </a:rPr>
                  <a:t>a converter: maximum depth of escaping </a:t>
                </a:r>
                <a:endParaRPr lang="en-GB" altLang="en-US" dirty="0" smtClean="0">
                  <a:latin typeface="+mn-lt"/>
                </a:endParaRPr>
              </a:p>
              <a:p>
                <a:r>
                  <a:rPr lang="en-GB" altLang="en-US" dirty="0" smtClean="0">
                    <a:latin typeface="+mn-lt"/>
                  </a:rPr>
                  <a:t>electrons </a:t>
                </a:r>
                <a:r>
                  <a:rPr lang="en-GB" altLang="en-US" dirty="0">
                    <a:latin typeface="+mn-lt"/>
                  </a:rPr>
                  <a:t>increases with E</a:t>
                </a:r>
                <a:r>
                  <a:rPr lang="en-GB" altLang="en-US" baseline="-25000" dirty="0">
                    <a:latin typeface="+mn-lt"/>
                    <a:sym typeface="Symbol" pitchFamily="18" charset="2"/>
                  </a:rPr>
                  <a:t></a:t>
                </a:r>
                <a:r>
                  <a:rPr lang="en-GB" altLang="en-US" dirty="0">
                    <a:latin typeface="+mn-lt"/>
                    <a:sym typeface="Symbol" pitchFamily="18" charset="2"/>
                  </a:rPr>
                  <a:t> </a:t>
                </a:r>
                <a:r>
                  <a:rPr lang="en-GB" altLang="en-US" dirty="0" smtClean="0">
                    <a:latin typeface="+mn-lt"/>
                    <a:sym typeface="Symbol" pitchFamily="18" charset="2"/>
                  </a:rPr>
                  <a:t>…</a:t>
                </a:r>
              </a:p>
              <a:p>
                <a:pPr marL="285750" indent="-285750">
                  <a:buClr>
                    <a:schemeClr val="tx2">
                      <a:lumMod val="60000"/>
                      <a:lumOff val="4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GB" altLang="en-US" dirty="0">
                    <a:latin typeface="+mn-lt"/>
                    <a:sym typeface="Symbol" pitchFamily="18" charset="2"/>
                  </a:rPr>
                  <a:t>Proportionality not really fulfilled</a:t>
                </a:r>
              </a:p>
              <a:p>
                <a:pPr marL="285750" indent="-285750">
                  <a:buClr>
                    <a:schemeClr val="tx2">
                      <a:lumMod val="60000"/>
                      <a:lumOff val="4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GB" altLang="en-US" dirty="0" smtClean="0">
                    <a:latin typeface="+mn-lt"/>
                    <a:sym typeface="Symbol" pitchFamily="18" charset="2"/>
                  </a:rPr>
                  <a:t>Sensitive </a:t>
                </a:r>
                <a:r>
                  <a:rPr lang="en-GB" altLang="en-US" dirty="0">
                    <a:latin typeface="+mn-lt"/>
                    <a:sym typeface="Symbol" pitchFamily="18" charset="2"/>
                  </a:rPr>
                  <a:t>to neutrons </a:t>
                </a:r>
              </a:p>
              <a:p>
                <a:endParaRPr lang="en-GB" altLang="en-US" dirty="0" smtClean="0">
                  <a:latin typeface="Calibri" panose="020F0502020204030204" pitchFamily="34" charset="0"/>
                  <a:sym typeface="Symbol" pitchFamily="18" charset="2"/>
                </a:endParaRPr>
              </a:p>
              <a:p>
                <a:endParaRPr lang="en-GB" altLang="en-US" dirty="0" smtClean="0">
                  <a:latin typeface="Calibri" panose="020F0502020204030204" pitchFamily="34" charset="0"/>
                  <a:sym typeface="Symbol" pitchFamily="18" charset="2"/>
                </a:endParaRPr>
              </a:p>
              <a:p>
                <a:endParaRPr lang="en-GB" altLang="en-US" baseline="-25000" dirty="0">
                  <a:latin typeface="Calibri" panose="020F0502020204030204" pitchFamily="34" charset="0"/>
                  <a:sym typeface="Symbol" pitchFamily="18" charset="2"/>
                </a:endParaRPr>
              </a:p>
              <a:p>
                <a:endParaRPr lang="en-GB" altLang="en-US" baseline="-25000" dirty="0">
                  <a:latin typeface="Calibri" panose="020F0502020204030204" pitchFamily="34" charset="0"/>
                  <a:sym typeface="Symbol" pitchFamily="18" charset="2"/>
                </a:endParaRPr>
              </a:p>
              <a:p>
                <a:pPr marL="85725">
                  <a:buClr>
                    <a:srgbClr val="3366CC"/>
                  </a:buClr>
                </a:pPr>
                <a:endParaRPr lang="en-US" dirty="0"/>
              </a:p>
              <a:p>
                <a:pPr marL="85725">
                  <a:buClr>
                    <a:srgbClr val="3366CC"/>
                  </a:buClr>
                </a:pPr>
                <a:endParaRPr lang="en-US" dirty="0" smtClean="0"/>
              </a:p>
              <a:p>
                <a:pPr marL="85725">
                  <a:buClr>
                    <a:srgbClr val="3366CC"/>
                  </a:buClr>
                </a:pPr>
                <a:endParaRPr lang="en-US" dirty="0"/>
              </a:p>
              <a:p>
                <a:pPr marL="85725">
                  <a:buClr>
                    <a:srgbClr val="3366CC"/>
                  </a:buClr>
                </a:pPr>
                <a:endParaRPr lang="en-US" dirty="0" smtClean="0"/>
              </a:p>
            </p:txBody>
          </p:sp>
        </mc:Choice>
        <mc:Fallback xmlns="">
          <p:sp>
            <p:nvSpPr>
              <p:cNvPr id="34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33592"/>
                <a:ext cx="7992889" cy="7232749"/>
              </a:xfrm>
              <a:prstGeom prst="rect">
                <a:avLst/>
              </a:prstGeom>
              <a:blipFill rotWithShape="0">
                <a:blip r:embed="rId14"/>
                <a:stretch>
                  <a:fillRect l="-686" t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 Box 22"/>
              <p:cNvSpPr txBox="1">
                <a:spLocks noChangeArrowheads="1"/>
              </p:cNvSpPr>
              <p:nvPr/>
            </p:nvSpPr>
            <p:spPr bwMode="auto">
              <a:xfrm>
                <a:off x="3613950" y="2016998"/>
                <a:ext cx="175689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 b="1" dirty="0" smtClean="0">
                    <a:solidFill>
                      <a:srgbClr val="FF0000"/>
                    </a:solidFill>
                    <a:sym typeface="Symbol" pitchFamily="18" charset="2"/>
                  </a:rPr>
                  <a:t></a:t>
                </a:r>
                <a:r>
                  <a:rPr lang="en-GB" altLang="en-US" sz="2000" b="1" baseline="-25000" dirty="0" smtClean="0">
                    <a:solidFill>
                      <a:srgbClr val="FF0000"/>
                    </a:solidFill>
                    <a:sym typeface="Symbol" pitchFamily="18" charset="2"/>
                  </a:rPr>
                  <a:t></a:t>
                </a:r>
                <a:r>
                  <a:rPr lang="en-GB" altLang="en-US" sz="2000" b="1" baseline="-25000" dirty="0" err="1">
                    <a:solidFill>
                      <a:srgbClr val="FF0000"/>
                    </a:solidFill>
                    <a:sym typeface="Symbol" pitchFamily="18" charset="2"/>
                  </a:rPr>
                  <a:t>i</a:t>
                </a:r>
                <a:r>
                  <a:rPr lang="en-GB" altLang="en-US" sz="2000" b="1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GB" altLang="en-US" sz="2000" b="1" dirty="0" smtClean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≪</m:t>
                    </m:r>
                  </m:oMath>
                </a14:m>
                <a:r>
                  <a:rPr lang="en-GB" altLang="en-US" sz="2000" b="1" dirty="0" smtClean="0">
                    <a:solidFill>
                      <a:srgbClr val="FF0000"/>
                    </a:solidFill>
                    <a:sym typeface="Symbol" pitchFamily="18" charset="2"/>
                  </a:rPr>
                  <a:t>1</a:t>
                </a:r>
                <a:r>
                  <a:rPr lang="en-GB" altLang="en-US" sz="2000" b="1" dirty="0">
                    <a:solidFill>
                      <a:srgbClr val="FF0000"/>
                    </a:solidFill>
                    <a:sym typeface="Symbol" pitchFamily="18" charset="2"/>
                  </a:rPr>
                  <a:t>, </a:t>
                </a:r>
                <a:r>
                  <a:rPr lang="en-GB" altLang="en-US" sz="2000" b="1" dirty="0" err="1">
                    <a:solidFill>
                      <a:srgbClr val="FF0000"/>
                    </a:solidFill>
                    <a:sym typeface="Symbol" pitchFamily="18" charset="2"/>
                  </a:rPr>
                  <a:t>i</a:t>
                </a:r>
                <a:r>
                  <a:rPr lang="en-GB" altLang="en-US" sz="2000" b="1" dirty="0">
                    <a:sym typeface="Symbol" pitchFamily="18" charset="2"/>
                  </a:rPr>
                  <a:t>  </a:t>
                </a:r>
                <a:endParaRPr lang="en-GB" altLang="en-US" sz="2000" b="1" dirty="0">
                  <a:sym typeface="ZapfDingbats" pitchFamily="82" charset="2"/>
                </a:endParaRPr>
              </a:p>
            </p:txBody>
          </p:sp>
        </mc:Choice>
        <mc:Fallback xmlns="">
          <p:sp>
            <p:nvSpPr>
              <p:cNvPr id="197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3950" y="2016998"/>
                <a:ext cx="1756893" cy="400110"/>
              </a:xfrm>
              <a:prstGeom prst="rect">
                <a:avLst/>
              </a:prstGeom>
              <a:blipFill rotWithShape="0">
                <a:blip r:embed="rId15"/>
                <a:stretch>
                  <a:fillRect l="-3819" t="-9091" b="-27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3" name="Group 10"/>
          <p:cNvGrpSpPr>
            <a:grpSpLocks/>
          </p:cNvGrpSpPr>
          <p:nvPr/>
        </p:nvGrpSpPr>
        <p:grpSpPr bwMode="auto">
          <a:xfrm>
            <a:off x="484024" y="2449412"/>
            <a:ext cx="2303463" cy="850900"/>
            <a:chOff x="975" y="1933"/>
            <a:chExt cx="1451" cy="536"/>
          </a:xfrm>
        </p:grpSpPr>
        <p:sp>
          <p:nvSpPr>
            <p:cNvPr id="174" name="Text Box 11"/>
            <p:cNvSpPr txBox="1">
              <a:spLocks noChangeArrowheads="1"/>
            </p:cNvSpPr>
            <p:nvPr/>
          </p:nvSpPr>
          <p:spPr bwMode="auto">
            <a:xfrm>
              <a:off x="975" y="2069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 b="1" dirty="0">
                  <a:latin typeface="Arial" charset="0"/>
                  <a:sym typeface="Symbol" pitchFamily="18" charset="2"/>
                </a:rPr>
                <a:t></a:t>
              </a:r>
              <a:r>
                <a:rPr lang="en-GB" altLang="en-US" sz="2000" b="1" baseline="-25000" dirty="0">
                  <a:latin typeface="Arial" charset="0"/>
                  <a:sym typeface="Symbol" pitchFamily="18" charset="2"/>
                </a:rPr>
                <a:t>C</a:t>
              </a:r>
            </a:p>
          </p:txBody>
        </p:sp>
        <p:sp>
          <p:nvSpPr>
            <p:cNvPr id="176" name="Text Box 12"/>
            <p:cNvSpPr txBox="1">
              <a:spLocks noChangeArrowheads="1"/>
            </p:cNvSpPr>
            <p:nvPr/>
          </p:nvSpPr>
          <p:spPr bwMode="auto">
            <a:xfrm>
              <a:off x="1202" y="2069"/>
              <a:ext cx="12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800" b="1" dirty="0">
                  <a:latin typeface="Arial" charset="0"/>
                </a:rPr>
                <a:t>= 1 - </a:t>
              </a:r>
              <a:r>
                <a:rPr lang="en-GB" altLang="en-US" sz="2000" b="1" dirty="0">
                  <a:latin typeface="Arial" charset="0"/>
                  <a:cs typeface="Arial" charset="0"/>
                  <a:sym typeface="Symbol" pitchFamily="18" charset="2"/>
                </a:rPr>
                <a:t></a:t>
              </a:r>
              <a:r>
                <a:rPr lang="en-GB" altLang="en-US" sz="1800" b="1" dirty="0">
                  <a:latin typeface="Arial" charset="0"/>
                  <a:cs typeface="Arial" charset="0"/>
                </a:rPr>
                <a:t> (1 - </a:t>
              </a:r>
              <a:r>
                <a:rPr lang="en-GB" altLang="en-US" sz="2000" b="1" dirty="0">
                  <a:latin typeface="Arial" charset="0"/>
                  <a:sym typeface="Symbol" pitchFamily="18" charset="2"/>
                </a:rPr>
                <a:t></a:t>
              </a:r>
              <a:r>
                <a:rPr lang="en-GB" altLang="en-US" sz="2000" b="1" baseline="-25000" dirty="0">
                  <a:latin typeface="Arial" charset="0"/>
                  <a:sym typeface="Symbol" pitchFamily="18" charset="2"/>
                </a:rPr>
                <a:t></a:t>
              </a:r>
              <a:r>
                <a:rPr lang="en-GB" altLang="en-US" sz="2000" b="1" baseline="-25000" dirty="0" err="1">
                  <a:latin typeface="Arial" charset="0"/>
                  <a:sym typeface="Symbol" pitchFamily="18" charset="2"/>
                </a:rPr>
                <a:t>i</a:t>
              </a:r>
              <a:r>
                <a:rPr lang="en-GB" altLang="en-US" sz="1800" b="1" dirty="0">
                  <a:latin typeface="Arial" charset="0"/>
                  <a:sym typeface="Symbol" pitchFamily="18" charset="2"/>
                </a:rPr>
                <a:t>)</a:t>
              </a:r>
              <a:endParaRPr lang="en-GB" altLang="en-US" sz="2000" b="1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177" name="Text Box 13"/>
            <p:cNvSpPr txBox="1">
              <a:spLocks noChangeArrowheads="1"/>
            </p:cNvSpPr>
            <p:nvPr/>
          </p:nvSpPr>
          <p:spPr bwMode="auto">
            <a:xfrm>
              <a:off x="1519" y="229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200" b="1">
                  <a:latin typeface="Arial" charset="0"/>
                </a:rPr>
                <a:t>i=1</a:t>
              </a:r>
            </a:p>
          </p:txBody>
        </p:sp>
        <p:sp>
          <p:nvSpPr>
            <p:cNvPr id="179" name="Text Box 14"/>
            <p:cNvSpPr txBox="1">
              <a:spLocks noChangeArrowheads="1"/>
            </p:cNvSpPr>
            <p:nvPr/>
          </p:nvSpPr>
          <p:spPr bwMode="auto">
            <a:xfrm>
              <a:off x="1519" y="1933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200" b="1">
                  <a:latin typeface="Arial" charset="0"/>
                </a:rPr>
                <a:t>m</a:t>
              </a:r>
              <a:r>
                <a:rPr lang="en-GB" altLang="en-US" sz="1200" b="1" baseline="-25000">
                  <a:latin typeface="Arial" charset="0"/>
                  <a:sym typeface="Symbol" pitchFamily="18" charset="2"/>
                </a:rPr>
                <a:t>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08297" y="2476502"/>
                <a:ext cx="1312924" cy="764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GB" altLang="en-US" b="1" dirty="0">
                              <a:sym typeface="Symbol" pitchFamily="18" charset="2"/>
                            </a:rPr>
                            <m:t></m:t>
                          </m:r>
                          <m:r>
                            <m:rPr>
                              <m:nor/>
                            </m:rPr>
                            <a:rPr lang="en-GB" altLang="en-US" b="1" baseline="-25000" dirty="0">
                              <a:sym typeface="Symbol" pitchFamily="18" charset="2"/>
                            </a:rPr>
                            <m:t></m:t>
                          </m:r>
                          <m:r>
                            <m:rPr>
                              <m:nor/>
                            </m:rPr>
                            <a:rPr lang="en-GB" altLang="en-US" b="1" baseline="-25000" dirty="0">
                              <a:sym typeface="Symbol" pitchFamily="18" charset="2"/>
                            </a:rPr>
                            <m:t>i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297" y="2476502"/>
                <a:ext cx="1312924" cy="76431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2646579" y="2808331"/>
            <a:ext cx="580513" cy="301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4" name="Group 28"/>
          <p:cNvGrpSpPr>
            <a:grpSpLocks/>
          </p:cNvGrpSpPr>
          <p:nvPr/>
        </p:nvGrpSpPr>
        <p:grpSpPr bwMode="auto">
          <a:xfrm>
            <a:off x="5529999" y="4284000"/>
            <a:ext cx="3306806" cy="2210969"/>
            <a:chOff x="4074" y="2920"/>
            <a:chExt cx="1542" cy="1034"/>
          </a:xfrm>
        </p:grpSpPr>
        <p:pic>
          <p:nvPicPr>
            <p:cNvPr id="215" name="Picture 29" descr="moxon-rae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1" t="75733" r="5768" b="2792"/>
            <a:stretch/>
          </p:blipFill>
          <p:spPr bwMode="auto">
            <a:xfrm>
              <a:off x="4242" y="2954"/>
              <a:ext cx="1374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Text Box 33"/>
            <p:cNvSpPr txBox="1">
              <a:spLocks noChangeArrowheads="1"/>
            </p:cNvSpPr>
            <p:nvPr/>
          </p:nvSpPr>
          <p:spPr bwMode="auto">
            <a:xfrm>
              <a:off x="4609" y="2920"/>
              <a:ext cx="741" cy="158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 b="1" dirty="0">
                  <a:latin typeface="Arial" charset="0"/>
                </a:rPr>
                <a:t>Bi/C-converter</a:t>
              </a:r>
            </a:p>
          </p:txBody>
        </p:sp>
        <p:sp>
          <p:nvSpPr>
            <p:cNvPr id="220" name="Text Box 34"/>
            <p:cNvSpPr txBox="1">
              <a:spLocks noChangeArrowheads="1"/>
            </p:cNvSpPr>
            <p:nvPr/>
          </p:nvSpPr>
          <p:spPr bwMode="auto">
            <a:xfrm rot="16200000">
              <a:off x="3984" y="3246"/>
              <a:ext cx="338" cy="158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 b="1" dirty="0">
                  <a:latin typeface="Arial" charset="0"/>
                  <a:sym typeface="Symbol" pitchFamily="18" charset="2"/>
                </a:rPr>
                <a:t></a:t>
              </a:r>
              <a:r>
                <a:rPr lang="en-GB" altLang="en-US" sz="1600" b="1" baseline="-25000" dirty="0">
                  <a:latin typeface="Arial" charset="0"/>
                  <a:sym typeface="Symbol" pitchFamily="18" charset="2"/>
                </a:rPr>
                <a:t></a:t>
              </a:r>
              <a:r>
                <a:rPr lang="en-GB" altLang="en-US" sz="1600" b="1" dirty="0">
                  <a:latin typeface="Arial" charset="0"/>
                  <a:sym typeface="Symbol" pitchFamily="18" charset="2"/>
                </a:rPr>
                <a:t> / E</a:t>
              </a:r>
              <a:r>
                <a:rPr lang="en-GB" altLang="en-US" sz="1600" b="1" baseline="-25000" dirty="0">
                  <a:latin typeface="Arial" charset="0"/>
                  <a:sym typeface="Symbol" pitchFamily="18" charset="2"/>
                </a:rPr>
                <a:t></a:t>
              </a:r>
            </a:p>
          </p:txBody>
        </p:sp>
        <p:sp>
          <p:nvSpPr>
            <p:cNvPr id="221" name="Text Box 35"/>
            <p:cNvSpPr txBox="1">
              <a:spLocks noChangeArrowheads="1"/>
            </p:cNvSpPr>
            <p:nvPr/>
          </p:nvSpPr>
          <p:spPr bwMode="auto">
            <a:xfrm>
              <a:off x="4893" y="3796"/>
              <a:ext cx="249" cy="158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600" b="1" dirty="0">
                  <a:latin typeface="Arial" charset="0"/>
                </a:rPr>
                <a:t>E</a:t>
              </a:r>
              <a:r>
                <a:rPr lang="en-GB" altLang="en-US" sz="1600" b="1" baseline="-25000" dirty="0">
                  <a:latin typeface="Arial" charset="0"/>
                  <a:sym typeface="Symbol" pitchFamily="18" charset="2"/>
                </a:rPr>
                <a:t>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54589" y="1449988"/>
            <a:ext cx="4037891" cy="2743924"/>
            <a:chOff x="4854589" y="1449988"/>
            <a:chExt cx="4037891" cy="2743924"/>
          </a:xfrm>
        </p:grpSpPr>
        <p:grpSp>
          <p:nvGrpSpPr>
            <p:cNvPr id="181" name="Group 4"/>
            <p:cNvGrpSpPr>
              <a:grpSpLocks/>
            </p:cNvGrpSpPr>
            <p:nvPr/>
          </p:nvGrpSpPr>
          <p:grpSpPr bwMode="auto">
            <a:xfrm>
              <a:off x="5655833" y="1449988"/>
              <a:ext cx="3014663" cy="1889125"/>
              <a:chOff x="527" y="1395"/>
              <a:chExt cx="3147" cy="1672"/>
            </a:xfrm>
          </p:grpSpPr>
          <p:sp>
            <p:nvSpPr>
              <p:cNvPr id="182" name="Rectangle 5"/>
              <p:cNvSpPr>
                <a:spLocks noChangeArrowheads="1"/>
              </p:cNvSpPr>
              <p:nvPr/>
            </p:nvSpPr>
            <p:spPr bwMode="auto">
              <a:xfrm>
                <a:off x="527" y="1395"/>
                <a:ext cx="3147" cy="1672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83" name="Rectangle 6" descr="Rombos transparentes"/>
              <p:cNvSpPr>
                <a:spLocks noChangeArrowheads="1"/>
              </p:cNvSpPr>
              <p:nvPr/>
            </p:nvSpPr>
            <p:spPr bwMode="auto">
              <a:xfrm>
                <a:off x="1491" y="1678"/>
                <a:ext cx="425" cy="1134"/>
              </a:xfrm>
              <a:prstGeom prst="rect">
                <a:avLst/>
              </a:prstGeom>
              <a:pattFill prst="openDmnd">
                <a:fgClr>
                  <a:schemeClr val="tx1"/>
                </a:fgClr>
                <a:bgClr>
                  <a:srgbClr val="FFFFFF"/>
                </a:bgClr>
              </a:patt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85" name="Rectangle 7" descr="20%"/>
              <p:cNvSpPr>
                <a:spLocks noChangeArrowheads="1"/>
              </p:cNvSpPr>
              <p:nvPr/>
            </p:nvSpPr>
            <p:spPr bwMode="auto">
              <a:xfrm>
                <a:off x="2171" y="1650"/>
                <a:ext cx="57" cy="1162"/>
              </a:xfrm>
              <a:prstGeom prst="rect">
                <a:avLst/>
              </a:prstGeom>
              <a:pattFill prst="pct20">
                <a:fgClr>
                  <a:schemeClr val="tx1"/>
                </a:fgClr>
                <a:bgClr>
                  <a:srgbClr val="FFFFFF"/>
                </a:bgClr>
              </a:patt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88" name="Freeform 8"/>
              <p:cNvSpPr>
                <a:spLocks/>
              </p:cNvSpPr>
              <p:nvPr/>
            </p:nvSpPr>
            <p:spPr bwMode="auto">
              <a:xfrm>
                <a:off x="754" y="1933"/>
                <a:ext cx="908" cy="90"/>
              </a:xfrm>
              <a:custGeom>
                <a:avLst/>
                <a:gdLst>
                  <a:gd name="T0" fmla="*/ 0 w 5415"/>
                  <a:gd name="T1" fmla="*/ 458 h 492"/>
                  <a:gd name="T2" fmla="*/ 454 w 5415"/>
                  <a:gd name="T3" fmla="*/ 5 h 492"/>
                  <a:gd name="T4" fmla="*/ 908 w 5415"/>
                  <a:gd name="T5" fmla="*/ 487 h 492"/>
                  <a:gd name="T6" fmla="*/ 1361 w 5415"/>
                  <a:gd name="T7" fmla="*/ 33 h 492"/>
                  <a:gd name="T8" fmla="*/ 1815 w 5415"/>
                  <a:gd name="T9" fmla="*/ 487 h 492"/>
                  <a:gd name="T10" fmla="*/ 2268 w 5415"/>
                  <a:gd name="T11" fmla="*/ 33 h 492"/>
                  <a:gd name="T12" fmla="*/ 2722 w 5415"/>
                  <a:gd name="T13" fmla="*/ 487 h 492"/>
                  <a:gd name="T14" fmla="*/ 3147 w 5415"/>
                  <a:gd name="T15" fmla="*/ 33 h 492"/>
                  <a:gd name="T16" fmla="*/ 3601 w 5415"/>
                  <a:gd name="T17" fmla="*/ 487 h 492"/>
                  <a:gd name="T18" fmla="*/ 4083 w 5415"/>
                  <a:gd name="T19" fmla="*/ 33 h 492"/>
                  <a:gd name="T20" fmla="*/ 4536 w 5415"/>
                  <a:gd name="T21" fmla="*/ 487 h 492"/>
                  <a:gd name="T22" fmla="*/ 4990 w 5415"/>
                  <a:gd name="T23" fmla="*/ 33 h 492"/>
                  <a:gd name="T24" fmla="*/ 5415 w 5415"/>
                  <a:gd name="T25" fmla="*/ 487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15" h="492">
                    <a:moveTo>
                      <a:pt x="0" y="458"/>
                    </a:moveTo>
                    <a:cubicBezTo>
                      <a:pt x="151" y="229"/>
                      <a:pt x="303" y="0"/>
                      <a:pt x="454" y="5"/>
                    </a:cubicBezTo>
                    <a:cubicBezTo>
                      <a:pt x="605" y="10"/>
                      <a:pt x="757" y="482"/>
                      <a:pt x="908" y="487"/>
                    </a:cubicBezTo>
                    <a:cubicBezTo>
                      <a:pt x="1059" y="492"/>
                      <a:pt x="1210" y="33"/>
                      <a:pt x="1361" y="33"/>
                    </a:cubicBezTo>
                    <a:cubicBezTo>
                      <a:pt x="1512" y="33"/>
                      <a:pt x="1664" y="487"/>
                      <a:pt x="1815" y="487"/>
                    </a:cubicBezTo>
                    <a:cubicBezTo>
                      <a:pt x="1966" y="487"/>
                      <a:pt x="2117" y="33"/>
                      <a:pt x="2268" y="33"/>
                    </a:cubicBezTo>
                    <a:cubicBezTo>
                      <a:pt x="2419" y="33"/>
                      <a:pt x="2576" y="487"/>
                      <a:pt x="2722" y="487"/>
                    </a:cubicBezTo>
                    <a:cubicBezTo>
                      <a:pt x="2868" y="487"/>
                      <a:pt x="3001" y="33"/>
                      <a:pt x="3147" y="33"/>
                    </a:cubicBezTo>
                    <a:cubicBezTo>
                      <a:pt x="3293" y="33"/>
                      <a:pt x="3445" y="487"/>
                      <a:pt x="3601" y="487"/>
                    </a:cubicBezTo>
                    <a:cubicBezTo>
                      <a:pt x="3757" y="487"/>
                      <a:pt x="3927" y="33"/>
                      <a:pt x="4083" y="33"/>
                    </a:cubicBezTo>
                    <a:cubicBezTo>
                      <a:pt x="4239" y="33"/>
                      <a:pt x="4385" y="487"/>
                      <a:pt x="4536" y="487"/>
                    </a:cubicBezTo>
                    <a:cubicBezTo>
                      <a:pt x="4687" y="487"/>
                      <a:pt x="4844" y="33"/>
                      <a:pt x="4990" y="33"/>
                    </a:cubicBezTo>
                    <a:cubicBezTo>
                      <a:pt x="5136" y="33"/>
                      <a:pt x="5344" y="411"/>
                      <a:pt x="5415" y="487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89" name="Freeform 9"/>
              <p:cNvSpPr>
                <a:spLocks/>
              </p:cNvSpPr>
              <p:nvPr/>
            </p:nvSpPr>
            <p:spPr bwMode="auto">
              <a:xfrm>
                <a:off x="896" y="2047"/>
                <a:ext cx="908" cy="90"/>
              </a:xfrm>
              <a:custGeom>
                <a:avLst/>
                <a:gdLst>
                  <a:gd name="T0" fmla="*/ 0 w 5415"/>
                  <a:gd name="T1" fmla="*/ 458 h 492"/>
                  <a:gd name="T2" fmla="*/ 454 w 5415"/>
                  <a:gd name="T3" fmla="*/ 5 h 492"/>
                  <a:gd name="T4" fmla="*/ 908 w 5415"/>
                  <a:gd name="T5" fmla="*/ 487 h 492"/>
                  <a:gd name="T6" fmla="*/ 1361 w 5415"/>
                  <a:gd name="T7" fmla="*/ 33 h 492"/>
                  <a:gd name="T8" fmla="*/ 1815 w 5415"/>
                  <a:gd name="T9" fmla="*/ 487 h 492"/>
                  <a:gd name="T10" fmla="*/ 2268 w 5415"/>
                  <a:gd name="T11" fmla="*/ 33 h 492"/>
                  <a:gd name="T12" fmla="*/ 2722 w 5415"/>
                  <a:gd name="T13" fmla="*/ 487 h 492"/>
                  <a:gd name="T14" fmla="*/ 3147 w 5415"/>
                  <a:gd name="T15" fmla="*/ 33 h 492"/>
                  <a:gd name="T16" fmla="*/ 3601 w 5415"/>
                  <a:gd name="T17" fmla="*/ 487 h 492"/>
                  <a:gd name="T18" fmla="*/ 4083 w 5415"/>
                  <a:gd name="T19" fmla="*/ 33 h 492"/>
                  <a:gd name="T20" fmla="*/ 4536 w 5415"/>
                  <a:gd name="T21" fmla="*/ 487 h 492"/>
                  <a:gd name="T22" fmla="*/ 4990 w 5415"/>
                  <a:gd name="T23" fmla="*/ 33 h 492"/>
                  <a:gd name="T24" fmla="*/ 5415 w 5415"/>
                  <a:gd name="T25" fmla="*/ 487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15" h="492">
                    <a:moveTo>
                      <a:pt x="0" y="458"/>
                    </a:moveTo>
                    <a:cubicBezTo>
                      <a:pt x="151" y="229"/>
                      <a:pt x="303" y="0"/>
                      <a:pt x="454" y="5"/>
                    </a:cubicBezTo>
                    <a:cubicBezTo>
                      <a:pt x="605" y="10"/>
                      <a:pt x="757" y="482"/>
                      <a:pt x="908" y="487"/>
                    </a:cubicBezTo>
                    <a:cubicBezTo>
                      <a:pt x="1059" y="492"/>
                      <a:pt x="1210" y="33"/>
                      <a:pt x="1361" y="33"/>
                    </a:cubicBezTo>
                    <a:cubicBezTo>
                      <a:pt x="1512" y="33"/>
                      <a:pt x="1664" y="487"/>
                      <a:pt x="1815" y="487"/>
                    </a:cubicBezTo>
                    <a:cubicBezTo>
                      <a:pt x="1966" y="487"/>
                      <a:pt x="2117" y="33"/>
                      <a:pt x="2268" y="33"/>
                    </a:cubicBezTo>
                    <a:cubicBezTo>
                      <a:pt x="2419" y="33"/>
                      <a:pt x="2576" y="487"/>
                      <a:pt x="2722" y="487"/>
                    </a:cubicBezTo>
                    <a:cubicBezTo>
                      <a:pt x="2868" y="487"/>
                      <a:pt x="3001" y="33"/>
                      <a:pt x="3147" y="33"/>
                    </a:cubicBezTo>
                    <a:cubicBezTo>
                      <a:pt x="3293" y="33"/>
                      <a:pt x="3445" y="487"/>
                      <a:pt x="3601" y="487"/>
                    </a:cubicBezTo>
                    <a:cubicBezTo>
                      <a:pt x="3757" y="487"/>
                      <a:pt x="3927" y="33"/>
                      <a:pt x="4083" y="33"/>
                    </a:cubicBezTo>
                    <a:cubicBezTo>
                      <a:pt x="4239" y="33"/>
                      <a:pt x="4385" y="487"/>
                      <a:pt x="4536" y="487"/>
                    </a:cubicBezTo>
                    <a:cubicBezTo>
                      <a:pt x="4687" y="487"/>
                      <a:pt x="4844" y="33"/>
                      <a:pt x="4990" y="33"/>
                    </a:cubicBezTo>
                    <a:cubicBezTo>
                      <a:pt x="5136" y="33"/>
                      <a:pt x="5344" y="411"/>
                      <a:pt x="5415" y="487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90" name="Freeform 10"/>
              <p:cNvSpPr>
                <a:spLocks/>
              </p:cNvSpPr>
              <p:nvPr/>
            </p:nvSpPr>
            <p:spPr bwMode="auto">
              <a:xfrm>
                <a:off x="1009" y="2188"/>
                <a:ext cx="908" cy="90"/>
              </a:xfrm>
              <a:custGeom>
                <a:avLst/>
                <a:gdLst>
                  <a:gd name="T0" fmla="*/ 0 w 5415"/>
                  <a:gd name="T1" fmla="*/ 458 h 492"/>
                  <a:gd name="T2" fmla="*/ 454 w 5415"/>
                  <a:gd name="T3" fmla="*/ 5 h 492"/>
                  <a:gd name="T4" fmla="*/ 908 w 5415"/>
                  <a:gd name="T5" fmla="*/ 487 h 492"/>
                  <a:gd name="T6" fmla="*/ 1361 w 5415"/>
                  <a:gd name="T7" fmla="*/ 33 h 492"/>
                  <a:gd name="T8" fmla="*/ 1815 w 5415"/>
                  <a:gd name="T9" fmla="*/ 487 h 492"/>
                  <a:gd name="T10" fmla="*/ 2268 w 5415"/>
                  <a:gd name="T11" fmla="*/ 33 h 492"/>
                  <a:gd name="T12" fmla="*/ 2722 w 5415"/>
                  <a:gd name="T13" fmla="*/ 487 h 492"/>
                  <a:gd name="T14" fmla="*/ 3147 w 5415"/>
                  <a:gd name="T15" fmla="*/ 33 h 492"/>
                  <a:gd name="T16" fmla="*/ 3601 w 5415"/>
                  <a:gd name="T17" fmla="*/ 487 h 492"/>
                  <a:gd name="T18" fmla="*/ 4083 w 5415"/>
                  <a:gd name="T19" fmla="*/ 33 h 492"/>
                  <a:gd name="T20" fmla="*/ 4536 w 5415"/>
                  <a:gd name="T21" fmla="*/ 487 h 492"/>
                  <a:gd name="T22" fmla="*/ 4990 w 5415"/>
                  <a:gd name="T23" fmla="*/ 33 h 492"/>
                  <a:gd name="T24" fmla="*/ 5415 w 5415"/>
                  <a:gd name="T25" fmla="*/ 487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15" h="492">
                    <a:moveTo>
                      <a:pt x="0" y="458"/>
                    </a:moveTo>
                    <a:cubicBezTo>
                      <a:pt x="151" y="229"/>
                      <a:pt x="303" y="0"/>
                      <a:pt x="454" y="5"/>
                    </a:cubicBezTo>
                    <a:cubicBezTo>
                      <a:pt x="605" y="10"/>
                      <a:pt x="757" y="482"/>
                      <a:pt x="908" y="487"/>
                    </a:cubicBezTo>
                    <a:cubicBezTo>
                      <a:pt x="1059" y="492"/>
                      <a:pt x="1210" y="33"/>
                      <a:pt x="1361" y="33"/>
                    </a:cubicBezTo>
                    <a:cubicBezTo>
                      <a:pt x="1512" y="33"/>
                      <a:pt x="1664" y="487"/>
                      <a:pt x="1815" y="487"/>
                    </a:cubicBezTo>
                    <a:cubicBezTo>
                      <a:pt x="1966" y="487"/>
                      <a:pt x="2117" y="33"/>
                      <a:pt x="2268" y="33"/>
                    </a:cubicBezTo>
                    <a:cubicBezTo>
                      <a:pt x="2419" y="33"/>
                      <a:pt x="2576" y="487"/>
                      <a:pt x="2722" y="487"/>
                    </a:cubicBezTo>
                    <a:cubicBezTo>
                      <a:pt x="2868" y="487"/>
                      <a:pt x="3001" y="33"/>
                      <a:pt x="3147" y="33"/>
                    </a:cubicBezTo>
                    <a:cubicBezTo>
                      <a:pt x="3293" y="33"/>
                      <a:pt x="3445" y="487"/>
                      <a:pt x="3601" y="487"/>
                    </a:cubicBezTo>
                    <a:cubicBezTo>
                      <a:pt x="3757" y="487"/>
                      <a:pt x="3927" y="33"/>
                      <a:pt x="4083" y="33"/>
                    </a:cubicBezTo>
                    <a:cubicBezTo>
                      <a:pt x="4239" y="33"/>
                      <a:pt x="4385" y="487"/>
                      <a:pt x="4536" y="487"/>
                    </a:cubicBezTo>
                    <a:cubicBezTo>
                      <a:pt x="4687" y="487"/>
                      <a:pt x="4844" y="33"/>
                      <a:pt x="4990" y="33"/>
                    </a:cubicBezTo>
                    <a:cubicBezTo>
                      <a:pt x="5136" y="33"/>
                      <a:pt x="5344" y="411"/>
                      <a:pt x="5415" y="487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96" name="Line 11"/>
              <p:cNvSpPr>
                <a:spLocks noChangeShapeType="1"/>
              </p:cNvSpPr>
              <p:nvPr/>
            </p:nvSpPr>
            <p:spPr bwMode="auto">
              <a:xfrm>
                <a:off x="1576" y="1848"/>
                <a:ext cx="567" cy="0"/>
              </a:xfrm>
              <a:prstGeom prst="line">
                <a:avLst/>
              </a:prstGeom>
              <a:noFill/>
              <a:ln w="41275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04" name="Line 12"/>
              <p:cNvSpPr>
                <a:spLocks noChangeShapeType="1"/>
              </p:cNvSpPr>
              <p:nvPr/>
            </p:nvSpPr>
            <p:spPr bwMode="auto">
              <a:xfrm>
                <a:off x="1661" y="1990"/>
                <a:ext cx="482" cy="0"/>
              </a:xfrm>
              <a:prstGeom prst="line">
                <a:avLst/>
              </a:prstGeom>
              <a:noFill/>
              <a:ln w="41275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05" name="Line 13"/>
              <p:cNvSpPr>
                <a:spLocks noChangeShapeType="1"/>
              </p:cNvSpPr>
              <p:nvPr/>
            </p:nvSpPr>
            <p:spPr bwMode="auto">
              <a:xfrm>
                <a:off x="1916" y="2245"/>
                <a:ext cx="227" cy="0"/>
              </a:xfrm>
              <a:prstGeom prst="line">
                <a:avLst/>
              </a:prstGeom>
              <a:noFill/>
              <a:ln w="41275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06" name="Freeform 14"/>
              <p:cNvSpPr>
                <a:spLocks/>
              </p:cNvSpPr>
              <p:nvPr/>
            </p:nvSpPr>
            <p:spPr bwMode="auto">
              <a:xfrm>
                <a:off x="867" y="2500"/>
                <a:ext cx="908" cy="90"/>
              </a:xfrm>
              <a:custGeom>
                <a:avLst/>
                <a:gdLst>
                  <a:gd name="T0" fmla="*/ 0 w 5415"/>
                  <a:gd name="T1" fmla="*/ 458 h 492"/>
                  <a:gd name="T2" fmla="*/ 454 w 5415"/>
                  <a:gd name="T3" fmla="*/ 5 h 492"/>
                  <a:gd name="T4" fmla="*/ 908 w 5415"/>
                  <a:gd name="T5" fmla="*/ 487 h 492"/>
                  <a:gd name="T6" fmla="*/ 1361 w 5415"/>
                  <a:gd name="T7" fmla="*/ 33 h 492"/>
                  <a:gd name="T8" fmla="*/ 1815 w 5415"/>
                  <a:gd name="T9" fmla="*/ 487 h 492"/>
                  <a:gd name="T10" fmla="*/ 2268 w 5415"/>
                  <a:gd name="T11" fmla="*/ 33 h 492"/>
                  <a:gd name="T12" fmla="*/ 2722 w 5415"/>
                  <a:gd name="T13" fmla="*/ 487 h 492"/>
                  <a:gd name="T14" fmla="*/ 3147 w 5415"/>
                  <a:gd name="T15" fmla="*/ 33 h 492"/>
                  <a:gd name="T16" fmla="*/ 3601 w 5415"/>
                  <a:gd name="T17" fmla="*/ 487 h 492"/>
                  <a:gd name="T18" fmla="*/ 4083 w 5415"/>
                  <a:gd name="T19" fmla="*/ 33 h 492"/>
                  <a:gd name="T20" fmla="*/ 4536 w 5415"/>
                  <a:gd name="T21" fmla="*/ 487 h 492"/>
                  <a:gd name="T22" fmla="*/ 4990 w 5415"/>
                  <a:gd name="T23" fmla="*/ 33 h 492"/>
                  <a:gd name="T24" fmla="*/ 5415 w 5415"/>
                  <a:gd name="T25" fmla="*/ 487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15" h="492">
                    <a:moveTo>
                      <a:pt x="0" y="458"/>
                    </a:moveTo>
                    <a:cubicBezTo>
                      <a:pt x="151" y="229"/>
                      <a:pt x="303" y="0"/>
                      <a:pt x="454" y="5"/>
                    </a:cubicBezTo>
                    <a:cubicBezTo>
                      <a:pt x="605" y="10"/>
                      <a:pt x="757" y="482"/>
                      <a:pt x="908" y="487"/>
                    </a:cubicBezTo>
                    <a:cubicBezTo>
                      <a:pt x="1059" y="492"/>
                      <a:pt x="1210" y="33"/>
                      <a:pt x="1361" y="33"/>
                    </a:cubicBezTo>
                    <a:cubicBezTo>
                      <a:pt x="1512" y="33"/>
                      <a:pt x="1664" y="487"/>
                      <a:pt x="1815" y="487"/>
                    </a:cubicBezTo>
                    <a:cubicBezTo>
                      <a:pt x="1966" y="487"/>
                      <a:pt x="2117" y="33"/>
                      <a:pt x="2268" y="33"/>
                    </a:cubicBezTo>
                    <a:cubicBezTo>
                      <a:pt x="2419" y="33"/>
                      <a:pt x="2576" y="487"/>
                      <a:pt x="2722" y="487"/>
                    </a:cubicBezTo>
                    <a:cubicBezTo>
                      <a:pt x="2868" y="487"/>
                      <a:pt x="3001" y="33"/>
                      <a:pt x="3147" y="33"/>
                    </a:cubicBezTo>
                    <a:cubicBezTo>
                      <a:pt x="3293" y="33"/>
                      <a:pt x="3445" y="487"/>
                      <a:pt x="3601" y="487"/>
                    </a:cubicBezTo>
                    <a:cubicBezTo>
                      <a:pt x="3757" y="487"/>
                      <a:pt x="3927" y="33"/>
                      <a:pt x="4083" y="33"/>
                    </a:cubicBezTo>
                    <a:cubicBezTo>
                      <a:pt x="4239" y="33"/>
                      <a:pt x="4385" y="487"/>
                      <a:pt x="4536" y="487"/>
                    </a:cubicBezTo>
                    <a:cubicBezTo>
                      <a:pt x="4687" y="487"/>
                      <a:pt x="4844" y="33"/>
                      <a:pt x="4990" y="33"/>
                    </a:cubicBezTo>
                    <a:cubicBezTo>
                      <a:pt x="5136" y="33"/>
                      <a:pt x="5344" y="411"/>
                      <a:pt x="5415" y="487"/>
                    </a:cubicBezTo>
                  </a:path>
                </a:pathLst>
              </a:custGeom>
              <a:noFill/>
              <a:ln w="25400" cap="flat" cmpd="sng">
                <a:solidFill>
                  <a:srgbClr val="0000FF"/>
                </a:solidFill>
                <a:prstDash val="solid"/>
                <a:round/>
                <a:headEnd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07" name="Freeform 15"/>
              <p:cNvSpPr>
                <a:spLocks/>
              </p:cNvSpPr>
              <p:nvPr/>
            </p:nvSpPr>
            <p:spPr bwMode="auto">
              <a:xfrm>
                <a:off x="980" y="2613"/>
                <a:ext cx="908" cy="90"/>
              </a:xfrm>
              <a:custGeom>
                <a:avLst/>
                <a:gdLst>
                  <a:gd name="T0" fmla="*/ 0 w 5415"/>
                  <a:gd name="T1" fmla="*/ 458 h 492"/>
                  <a:gd name="T2" fmla="*/ 454 w 5415"/>
                  <a:gd name="T3" fmla="*/ 5 h 492"/>
                  <a:gd name="T4" fmla="*/ 908 w 5415"/>
                  <a:gd name="T5" fmla="*/ 487 h 492"/>
                  <a:gd name="T6" fmla="*/ 1361 w 5415"/>
                  <a:gd name="T7" fmla="*/ 33 h 492"/>
                  <a:gd name="T8" fmla="*/ 1815 w 5415"/>
                  <a:gd name="T9" fmla="*/ 487 h 492"/>
                  <a:gd name="T10" fmla="*/ 2268 w 5415"/>
                  <a:gd name="T11" fmla="*/ 33 h 492"/>
                  <a:gd name="T12" fmla="*/ 2722 w 5415"/>
                  <a:gd name="T13" fmla="*/ 487 h 492"/>
                  <a:gd name="T14" fmla="*/ 3147 w 5415"/>
                  <a:gd name="T15" fmla="*/ 33 h 492"/>
                  <a:gd name="T16" fmla="*/ 3601 w 5415"/>
                  <a:gd name="T17" fmla="*/ 487 h 492"/>
                  <a:gd name="T18" fmla="*/ 4083 w 5415"/>
                  <a:gd name="T19" fmla="*/ 33 h 492"/>
                  <a:gd name="T20" fmla="*/ 4536 w 5415"/>
                  <a:gd name="T21" fmla="*/ 487 h 492"/>
                  <a:gd name="T22" fmla="*/ 4990 w 5415"/>
                  <a:gd name="T23" fmla="*/ 33 h 492"/>
                  <a:gd name="T24" fmla="*/ 5415 w 5415"/>
                  <a:gd name="T25" fmla="*/ 487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15" h="492">
                    <a:moveTo>
                      <a:pt x="0" y="458"/>
                    </a:moveTo>
                    <a:cubicBezTo>
                      <a:pt x="151" y="229"/>
                      <a:pt x="303" y="0"/>
                      <a:pt x="454" y="5"/>
                    </a:cubicBezTo>
                    <a:cubicBezTo>
                      <a:pt x="605" y="10"/>
                      <a:pt x="757" y="482"/>
                      <a:pt x="908" y="487"/>
                    </a:cubicBezTo>
                    <a:cubicBezTo>
                      <a:pt x="1059" y="492"/>
                      <a:pt x="1210" y="33"/>
                      <a:pt x="1361" y="33"/>
                    </a:cubicBezTo>
                    <a:cubicBezTo>
                      <a:pt x="1512" y="33"/>
                      <a:pt x="1664" y="487"/>
                      <a:pt x="1815" y="487"/>
                    </a:cubicBezTo>
                    <a:cubicBezTo>
                      <a:pt x="1966" y="487"/>
                      <a:pt x="2117" y="33"/>
                      <a:pt x="2268" y="33"/>
                    </a:cubicBezTo>
                    <a:cubicBezTo>
                      <a:pt x="2419" y="33"/>
                      <a:pt x="2576" y="487"/>
                      <a:pt x="2722" y="487"/>
                    </a:cubicBezTo>
                    <a:cubicBezTo>
                      <a:pt x="2868" y="487"/>
                      <a:pt x="3001" y="33"/>
                      <a:pt x="3147" y="33"/>
                    </a:cubicBezTo>
                    <a:cubicBezTo>
                      <a:pt x="3293" y="33"/>
                      <a:pt x="3445" y="487"/>
                      <a:pt x="3601" y="487"/>
                    </a:cubicBezTo>
                    <a:cubicBezTo>
                      <a:pt x="3757" y="487"/>
                      <a:pt x="3927" y="33"/>
                      <a:pt x="4083" y="33"/>
                    </a:cubicBezTo>
                    <a:cubicBezTo>
                      <a:pt x="4239" y="33"/>
                      <a:pt x="4385" y="487"/>
                      <a:pt x="4536" y="487"/>
                    </a:cubicBezTo>
                    <a:cubicBezTo>
                      <a:pt x="4687" y="487"/>
                      <a:pt x="4844" y="33"/>
                      <a:pt x="4990" y="33"/>
                    </a:cubicBezTo>
                    <a:cubicBezTo>
                      <a:pt x="5136" y="33"/>
                      <a:pt x="5344" y="411"/>
                      <a:pt x="5415" y="487"/>
                    </a:cubicBezTo>
                  </a:path>
                </a:pathLst>
              </a:custGeom>
              <a:noFill/>
              <a:ln w="25400" cap="flat" cmpd="sng">
                <a:solidFill>
                  <a:srgbClr val="0000FF"/>
                </a:solidFill>
                <a:prstDash val="solid"/>
                <a:round/>
                <a:headEnd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08" name="Freeform 16"/>
              <p:cNvSpPr>
                <a:spLocks/>
              </p:cNvSpPr>
              <p:nvPr/>
            </p:nvSpPr>
            <p:spPr bwMode="auto">
              <a:xfrm>
                <a:off x="640" y="1791"/>
                <a:ext cx="908" cy="90"/>
              </a:xfrm>
              <a:custGeom>
                <a:avLst/>
                <a:gdLst>
                  <a:gd name="T0" fmla="*/ 0 w 5415"/>
                  <a:gd name="T1" fmla="*/ 458 h 492"/>
                  <a:gd name="T2" fmla="*/ 454 w 5415"/>
                  <a:gd name="T3" fmla="*/ 5 h 492"/>
                  <a:gd name="T4" fmla="*/ 908 w 5415"/>
                  <a:gd name="T5" fmla="*/ 487 h 492"/>
                  <a:gd name="T6" fmla="*/ 1361 w 5415"/>
                  <a:gd name="T7" fmla="*/ 33 h 492"/>
                  <a:gd name="T8" fmla="*/ 1815 w 5415"/>
                  <a:gd name="T9" fmla="*/ 487 h 492"/>
                  <a:gd name="T10" fmla="*/ 2268 w 5415"/>
                  <a:gd name="T11" fmla="*/ 33 h 492"/>
                  <a:gd name="T12" fmla="*/ 2722 w 5415"/>
                  <a:gd name="T13" fmla="*/ 487 h 492"/>
                  <a:gd name="T14" fmla="*/ 3147 w 5415"/>
                  <a:gd name="T15" fmla="*/ 33 h 492"/>
                  <a:gd name="T16" fmla="*/ 3601 w 5415"/>
                  <a:gd name="T17" fmla="*/ 487 h 492"/>
                  <a:gd name="T18" fmla="*/ 4083 w 5415"/>
                  <a:gd name="T19" fmla="*/ 33 h 492"/>
                  <a:gd name="T20" fmla="*/ 4536 w 5415"/>
                  <a:gd name="T21" fmla="*/ 487 h 492"/>
                  <a:gd name="T22" fmla="*/ 4990 w 5415"/>
                  <a:gd name="T23" fmla="*/ 33 h 492"/>
                  <a:gd name="T24" fmla="*/ 5415 w 5415"/>
                  <a:gd name="T25" fmla="*/ 487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15" h="492">
                    <a:moveTo>
                      <a:pt x="0" y="458"/>
                    </a:moveTo>
                    <a:cubicBezTo>
                      <a:pt x="151" y="229"/>
                      <a:pt x="303" y="0"/>
                      <a:pt x="454" y="5"/>
                    </a:cubicBezTo>
                    <a:cubicBezTo>
                      <a:pt x="605" y="10"/>
                      <a:pt x="757" y="482"/>
                      <a:pt x="908" y="487"/>
                    </a:cubicBezTo>
                    <a:cubicBezTo>
                      <a:pt x="1059" y="492"/>
                      <a:pt x="1210" y="33"/>
                      <a:pt x="1361" y="33"/>
                    </a:cubicBezTo>
                    <a:cubicBezTo>
                      <a:pt x="1512" y="33"/>
                      <a:pt x="1664" y="487"/>
                      <a:pt x="1815" y="487"/>
                    </a:cubicBezTo>
                    <a:cubicBezTo>
                      <a:pt x="1966" y="487"/>
                      <a:pt x="2117" y="33"/>
                      <a:pt x="2268" y="33"/>
                    </a:cubicBezTo>
                    <a:cubicBezTo>
                      <a:pt x="2419" y="33"/>
                      <a:pt x="2576" y="487"/>
                      <a:pt x="2722" y="487"/>
                    </a:cubicBezTo>
                    <a:cubicBezTo>
                      <a:pt x="2868" y="487"/>
                      <a:pt x="3001" y="33"/>
                      <a:pt x="3147" y="33"/>
                    </a:cubicBezTo>
                    <a:cubicBezTo>
                      <a:pt x="3293" y="33"/>
                      <a:pt x="3445" y="487"/>
                      <a:pt x="3601" y="487"/>
                    </a:cubicBezTo>
                    <a:cubicBezTo>
                      <a:pt x="3757" y="487"/>
                      <a:pt x="3927" y="33"/>
                      <a:pt x="4083" y="33"/>
                    </a:cubicBezTo>
                    <a:cubicBezTo>
                      <a:pt x="4239" y="33"/>
                      <a:pt x="4385" y="487"/>
                      <a:pt x="4536" y="487"/>
                    </a:cubicBezTo>
                    <a:cubicBezTo>
                      <a:pt x="4687" y="487"/>
                      <a:pt x="4844" y="33"/>
                      <a:pt x="4990" y="33"/>
                    </a:cubicBezTo>
                    <a:cubicBezTo>
                      <a:pt x="5136" y="33"/>
                      <a:pt x="5344" y="411"/>
                      <a:pt x="5415" y="487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09" name="Line 17"/>
              <p:cNvSpPr>
                <a:spLocks noChangeShapeType="1"/>
              </p:cNvSpPr>
              <p:nvPr/>
            </p:nvSpPr>
            <p:spPr bwMode="auto">
              <a:xfrm>
                <a:off x="1774" y="2103"/>
                <a:ext cx="369" cy="0"/>
              </a:xfrm>
              <a:prstGeom prst="line">
                <a:avLst/>
              </a:prstGeom>
              <a:noFill/>
              <a:ln w="41275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10" name="Line 18"/>
              <p:cNvSpPr>
                <a:spLocks noChangeShapeType="1"/>
              </p:cNvSpPr>
              <p:nvPr/>
            </p:nvSpPr>
            <p:spPr bwMode="auto">
              <a:xfrm>
                <a:off x="1774" y="2557"/>
                <a:ext cx="369" cy="0"/>
              </a:xfrm>
              <a:prstGeom prst="line">
                <a:avLst/>
              </a:prstGeom>
              <a:noFill/>
              <a:ln w="41275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11" name="Line 19"/>
              <p:cNvSpPr>
                <a:spLocks noChangeShapeType="1"/>
              </p:cNvSpPr>
              <p:nvPr/>
            </p:nvSpPr>
            <p:spPr bwMode="auto">
              <a:xfrm>
                <a:off x="1916" y="2670"/>
                <a:ext cx="227" cy="0"/>
              </a:xfrm>
              <a:prstGeom prst="line">
                <a:avLst/>
              </a:prstGeom>
              <a:noFill/>
              <a:ln w="41275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12" name="Freeform 20"/>
              <p:cNvSpPr>
                <a:spLocks/>
              </p:cNvSpPr>
              <p:nvPr/>
            </p:nvSpPr>
            <p:spPr bwMode="auto">
              <a:xfrm>
                <a:off x="2285" y="1678"/>
                <a:ext cx="1178" cy="1097"/>
              </a:xfrm>
              <a:custGeom>
                <a:avLst/>
                <a:gdLst>
                  <a:gd name="T0" fmla="*/ 0 w 1825"/>
                  <a:gd name="T1" fmla="*/ 0 h 1371"/>
                  <a:gd name="T2" fmla="*/ 0 w 1825"/>
                  <a:gd name="T3" fmla="*/ 1371 h 1371"/>
                  <a:gd name="T4" fmla="*/ 697 w 1825"/>
                  <a:gd name="T5" fmla="*/ 1371 h 1371"/>
                  <a:gd name="T6" fmla="*/ 1136 w 1825"/>
                  <a:gd name="T7" fmla="*/ 1071 h 1371"/>
                  <a:gd name="T8" fmla="*/ 1825 w 1825"/>
                  <a:gd name="T9" fmla="*/ 1063 h 1371"/>
                  <a:gd name="T10" fmla="*/ 1825 w 1825"/>
                  <a:gd name="T11" fmla="*/ 301 h 1371"/>
                  <a:gd name="T12" fmla="*/ 1152 w 1825"/>
                  <a:gd name="T13" fmla="*/ 292 h 1371"/>
                  <a:gd name="T14" fmla="*/ 689 w 1825"/>
                  <a:gd name="T15" fmla="*/ 0 h 1371"/>
                  <a:gd name="T16" fmla="*/ 0 w 1825"/>
                  <a:gd name="T17" fmla="*/ 0 h 1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5" h="1371">
                    <a:moveTo>
                      <a:pt x="0" y="0"/>
                    </a:moveTo>
                    <a:lnTo>
                      <a:pt x="0" y="1371"/>
                    </a:lnTo>
                    <a:lnTo>
                      <a:pt x="697" y="1371"/>
                    </a:lnTo>
                    <a:lnTo>
                      <a:pt x="1136" y="1071"/>
                    </a:lnTo>
                    <a:lnTo>
                      <a:pt x="1825" y="1063"/>
                    </a:lnTo>
                    <a:lnTo>
                      <a:pt x="1825" y="301"/>
                    </a:lnTo>
                    <a:lnTo>
                      <a:pt x="1152" y="292"/>
                    </a:lnTo>
                    <a:lnTo>
                      <a:pt x="6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cxnSp>
          <p:nvCxnSpPr>
            <p:cNvPr id="8" name="Straight Arrow Connector 7"/>
            <p:cNvCxnSpPr>
              <a:stCxn id="183" idx="2"/>
            </p:cNvCxnSpPr>
            <p:nvPr/>
          </p:nvCxnSpPr>
          <p:spPr>
            <a:xfrm flipH="1">
              <a:off x="6198989" y="3050999"/>
              <a:ext cx="583870" cy="8041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854589" y="3824580"/>
              <a:ext cx="16148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en-US" b="1" dirty="0">
                  <a:solidFill>
                    <a:schemeClr val="tx2"/>
                  </a:solidFill>
                  <a:latin typeface="Calibri" panose="020F0502020204030204" pitchFamily="34" charset="0"/>
                  <a:sym typeface="Symbol" pitchFamily="18" charset="2"/>
                </a:rPr>
                <a:t>(,e</a:t>
              </a:r>
              <a:r>
                <a:rPr lang="en-GB" altLang="en-US" b="1" baseline="30000" dirty="0">
                  <a:solidFill>
                    <a:schemeClr val="tx2"/>
                  </a:solidFill>
                  <a:latin typeface="Calibri" panose="020F0502020204030204" pitchFamily="34" charset="0"/>
                  <a:sym typeface="Symbol" pitchFamily="18" charset="2"/>
                </a:rPr>
                <a:t>-</a:t>
              </a:r>
              <a:r>
                <a:rPr lang="en-GB" altLang="en-US" b="1" dirty="0">
                  <a:solidFill>
                    <a:schemeClr val="tx2"/>
                  </a:solidFill>
                  <a:latin typeface="Calibri" panose="020F0502020204030204" pitchFamily="34" charset="0"/>
                  <a:sym typeface="Symbol" pitchFamily="18" charset="2"/>
                </a:rPr>
                <a:t>) converter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72200" y="3463024"/>
              <a:ext cx="16818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en-US" b="1" dirty="0">
                  <a:solidFill>
                    <a:schemeClr val="tx2"/>
                  </a:solidFill>
                  <a:latin typeface="Calibri" panose="020F0502020204030204" pitchFamily="34" charset="0"/>
                  <a:sym typeface="Symbol" pitchFamily="18" charset="2"/>
                </a:rPr>
                <a:t>thin scintillator 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cxnSp>
          <p:nvCxnSpPr>
            <p:cNvPr id="222" name="Straight Arrow Connector 221"/>
            <p:cNvCxnSpPr/>
            <p:nvPr/>
          </p:nvCxnSpPr>
          <p:spPr>
            <a:xfrm flipH="1">
              <a:off x="7258001" y="2887211"/>
              <a:ext cx="13484" cy="6460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Rectangle 222"/>
            <p:cNvSpPr/>
            <p:nvPr/>
          </p:nvSpPr>
          <p:spPr>
            <a:xfrm>
              <a:off x="7887077" y="3779748"/>
              <a:ext cx="10054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+mn-lt"/>
                </a:rPr>
                <a:t>PM tube</a:t>
              </a:r>
              <a:endParaRPr lang="en-US" b="1" dirty="0">
                <a:solidFill>
                  <a:schemeClr val="tx2"/>
                </a:solidFill>
                <a:latin typeface="+mn-lt"/>
              </a:endParaRPr>
            </a:p>
          </p:txBody>
        </p:sp>
        <p:cxnSp>
          <p:nvCxnSpPr>
            <p:cNvPr id="224" name="Straight Arrow Connector 223"/>
            <p:cNvCxnSpPr/>
            <p:nvPr/>
          </p:nvCxnSpPr>
          <p:spPr>
            <a:xfrm>
              <a:off x="7799008" y="2762885"/>
              <a:ext cx="445400" cy="10981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 flipV="1">
            <a:off x="2477783" y="4521514"/>
            <a:ext cx="366025" cy="35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67521" y="4149936"/>
                <a:ext cx="2212144" cy="764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𝒌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GB" altLang="en-US" b="1" baseline="-25000" dirty="0">
                              <a:sym typeface="Symbol" pitchFamily="18" charset="2"/>
                            </a:rPr>
                            <m:t></m:t>
                          </m:r>
                          <m:r>
                            <m:rPr>
                              <m:nor/>
                            </m:rPr>
                            <a:rPr lang="en-GB" altLang="en-US" b="1" baseline="-25000" dirty="0">
                              <a:sym typeface="Symbol" pitchFamily="18" charset="2"/>
                            </a:rPr>
                            <m:t>i</m:t>
                          </m:r>
                        </m:e>
                      </m:nary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𝒌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21" y="4149936"/>
                <a:ext cx="2212144" cy="76431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633392" y="2564904"/>
            <a:ext cx="2971056" cy="2736850"/>
            <a:chOff x="5067017" y="2938339"/>
            <a:chExt cx="2971056" cy="2736850"/>
          </a:xfrm>
        </p:grpSpPr>
        <p:grpSp>
          <p:nvGrpSpPr>
            <p:cNvPr id="49" name="Grupo 99"/>
            <p:cNvGrpSpPr/>
            <p:nvPr/>
          </p:nvGrpSpPr>
          <p:grpSpPr>
            <a:xfrm>
              <a:off x="5067017" y="2938339"/>
              <a:ext cx="2971056" cy="2736850"/>
              <a:chOff x="304800" y="1357544"/>
              <a:chExt cx="2971056" cy="2736850"/>
            </a:xfrm>
          </p:grpSpPr>
          <p:grpSp>
            <p:nvGrpSpPr>
              <p:cNvPr id="50" name="Group 31"/>
              <p:cNvGrpSpPr>
                <a:grpSpLocks/>
              </p:cNvGrpSpPr>
              <p:nvPr/>
            </p:nvGrpSpPr>
            <p:grpSpPr bwMode="auto">
              <a:xfrm>
                <a:off x="304800" y="1412776"/>
                <a:ext cx="2733674" cy="2651125"/>
                <a:chOff x="-46" y="576"/>
                <a:chExt cx="2376" cy="2709"/>
              </a:xfrm>
            </p:grpSpPr>
            <p:pic>
              <p:nvPicPr>
                <p:cNvPr id="60" name="Picture 32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" y="735"/>
                  <a:ext cx="2091" cy="2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1" name="Rectangle 33"/>
                <p:cNvSpPr>
                  <a:spLocks noChangeArrowheads="1"/>
                </p:cNvSpPr>
                <p:nvPr/>
              </p:nvSpPr>
              <p:spPr bwMode="auto">
                <a:xfrm>
                  <a:off x="297" y="1512"/>
                  <a:ext cx="29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2" name="Rectangle 34"/>
                <p:cNvSpPr>
                  <a:spLocks noChangeArrowheads="1"/>
                </p:cNvSpPr>
                <p:nvPr/>
              </p:nvSpPr>
              <p:spPr bwMode="auto">
                <a:xfrm>
                  <a:off x="351" y="1528"/>
                  <a:ext cx="80" cy="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altLang="en-US" sz="1000" b="1" dirty="0">
                      <a:solidFill>
                        <a:srgbClr val="FF0000"/>
                      </a:solidFill>
                      <a:latin typeface="Comic Sans MS" pitchFamily="66" charset="0"/>
                    </a:rPr>
                    <a:t>A</a:t>
                  </a:r>
                  <a:endParaRPr lang="es-ES_tradnl" altLang="en-US" sz="2400" b="1" dirty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63" name="Rectangle 35"/>
                <p:cNvSpPr>
                  <a:spLocks noChangeArrowheads="1"/>
                </p:cNvSpPr>
                <p:nvPr/>
              </p:nvSpPr>
              <p:spPr bwMode="auto">
                <a:xfrm>
                  <a:off x="414" y="1612"/>
                  <a:ext cx="120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altLang="en-US" sz="1500" b="1" dirty="0">
                      <a:solidFill>
                        <a:srgbClr val="FF0000"/>
                      </a:solidFill>
                      <a:latin typeface="Comic Sans MS" pitchFamily="66" charset="0"/>
                    </a:rPr>
                    <a:t>X</a:t>
                  </a:r>
                  <a:endParaRPr lang="es-ES_tradnl" altLang="en-US" sz="2400" b="1" dirty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64" name="Rectangle 36"/>
                <p:cNvSpPr>
                  <a:spLocks noChangeArrowheads="1"/>
                </p:cNvSpPr>
                <p:nvPr/>
              </p:nvSpPr>
              <p:spPr bwMode="auto">
                <a:xfrm>
                  <a:off x="-46" y="2848"/>
                  <a:ext cx="261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" name="Rectangle 37"/>
                <p:cNvSpPr>
                  <a:spLocks noChangeArrowheads="1"/>
                </p:cNvSpPr>
                <p:nvPr/>
              </p:nvSpPr>
              <p:spPr bwMode="auto">
                <a:xfrm>
                  <a:off x="11" y="2888"/>
                  <a:ext cx="6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altLang="en-US" sz="1500">
                      <a:solidFill>
                        <a:srgbClr val="FF0000"/>
                      </a:solidFill>
                      <a:latin typeface="Comic Sans MS" pitchFamily="66" charset="0"/>
                    </a:rPr>
                    <a:t>-</a:t>
                  </a:r>
                  <a:endParaRPr lang="es-ES_tradnl" altLang="en-US" sz="240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66" name="Rectangle 38"/>
                <p:cNvSpPr>
                  <a:spLocks noChangeArrowheads="1"/>
                </p:cNvSpPr>
                <p:nvPr/>
              </p:nvSpPr>
              <p:spPr bwMode="auto">
                <a:xfrm>
                  <a:off x="75" y="1226"/>
                  <a:ext cx="115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altLang="en-US" sz="1500" b="1" dirty="0">
                      <a:solidFill>
                        <a:srgbClr val="FF0000"/>
                      </a:solidFill>
                      <a:latin typeface="Comic Sans MS" pitchFamily="66" charset="0"/>
                    </a:rPr>
                    <a:t>S</a:t>
                  </a:r>
                  <a:endParaRPr lang="es-ES_tradnl" altLang="en-US" sz="2400" b="1" dirty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67" name="Rectangle 39"/>
                <p:cNvSpPr>
                  <a:spLocks noChangeArrowheads="1"/>
                </p:cNvSpPr>
                <p:nvPr/>
              </p:nvSpPr>
              <p:spPr bwMode="auto">
                <a:xfrm>
                  <a:off x="175" y="1308"/>
                  <a:ext cx="108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altLang="en-US" sz="1000" dirty="0">
                      <a:solidFill>
                        <a:srgbClr val="FF0000"/>
                      </a:solidFill>
                      <a:latin typeface="Comic Sans MS" pitchFamily="66" charset="0"/>
                    </a:rPr>
                    <a:t>n</a:t>
                  </a:r>
                  <a:endParaRPr lang="es-ES_tradnl" altLang="en-US" sz="2400" dirty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68" name="Rectangle 40"/>
                <p:cNvSpPr>
                  <a:spLocks noChangeArrowheads="1"/>
                </p:cNvSpPr>
                <p:nvPr/>
              </p:nvSpPr>
              <p:spPr bwMode="auto">
                <a:xfrm>
                  <a:off x="1801" y="576"/>
                  <a:ext cx="225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" name="Rectangle 41"/>
                <p:cNvSpPr>
                  <a:spLocks noChangeArrowheads="1"/>
                </p:cNvSpPr>
                <p:nvPr/>
              </p:nvSpPr>
              <p:spPr bwMode="auto">
                <a:xfrm>
                  <a:off x="1858" y="617"/>
                  <a:ext cx="104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altLang="en-US" sz="1500" b="1">
                      <a:solidFill>
                        <a:srgbClr val="FF0000"/>
                      </a:solidFill>
                      <a:latin typeface="Comic Sans MS" pitchFamily="66" charset="0"/>
                    </a:rPr>
                    <a:t>E</a:t>
                  </a:r>
                  <a:endParaRPr lang="es-ES_tradnl" altLang="en-US" sz="2400" b="1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0" name="Rectangle 42"/>
                <p:cNvSpPr>
                  <a:spLocks noChangeArrowheads="1"/>
                </p:cNvSpPr>
                <p:nvPr/>
              </p:nvSpPr>
              <p:spPr bwMode="auto">
                <a:xfrm>
                  <a:off x="1930" y="699"/>
                  <a:ext cx="58" cy="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altLang="en-US" sz="1000">
                      <a:solidFill>
                        <a:srgbClr val="FF0000"/>
                      </a:solidFill>
                      <a:latin typeface="Comic Sans MS" pitchFamily="66" charset="0"/>
                    </a:rPr>
                    <a:t>n</a:t>
                  </a:r>
                  <a:endParaRPr lang="es-ES_tradnl" altLang="en-US" sz="240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1" name="Rectangle 43"/>
                <p:cNvSpPr>
                  <a:spLocks noChangeArrowheads="1"/>
                </p:cNvSpPr>
                <p:nvPr/>
              </p:nvSpPr>
              <p:spPr bwMode="auto">
                <a:xfrm>
                  <a:off x="1320" y="3011"/>
                  <a:ext cx="313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2" name="Rectangle 44"/>
                <p:cNvSpPr>
                  <a:spLocks noChangeArrowheads="1"/>
                </p:cNvSpPr>
                <p:nvPr/>
              </p:nvSpPr>
              <p:spPr bwMode="auto">
                <a:xfrm>
                  <a:off x="1375" y="3029"/>
                  <a:ext cx="217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altLang="en-US" sz="1000" b="1" dirty="0">
                      <a:solidFill>
                        <a:srgbClr val="FF0000"/>
                      </a:solidFill>
                      <a:latin typeface="Comic Sans MS" pitchFamily="66" charset="0"/>
                    </a:rPr>
                    <a:t>A+1</a:t>
                  </a:r>
                  <a:endParaRPr lang="es-ES_tradnl" altLang="en-US" sz="2400" b="1" dirty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3" name="Rectangle 45"/>
                <p:cNvSpPr>
                  <a:spLocks noChangeArrowheads="1"/>
                </p:cNvSpPr>
                <p:nvPr/>
              </p:nvSpPr>
              <p:spPr bwMode="auto">
                <a:xfrm>
                  <a:off x="1502" y="3051"/>
                  <a:ext cx="192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altLang="en-US" sz="1500" b="1" dirty="0">
                      <a:solidFill>
                        <a:srgbClr val="FF0000"/>
                      </a:solidFill>
                      <a:latin typeface="Comic Sans MS" pitchFamily="66" charset="0"/>
                    </a:rPr>
                    <a:t> X</a:t>
                  </a:r>
                  <a:endParaRPr lang="es-ES_tradnl" altLang="en-US" sz="2400" b="1" dirty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4" name="Rectangle 46"/>
                <p:cNvSpPr>
                  <a:spLocks noChangeArrowheads="1"/>
                </p:cNvSpPr>
                <p:nvPr/>
              </p:nvSpPr>
              <p:spPr bwMode="auto">
                <a:xfrm>
                  <a:off x="2139" y="1355"/>
                  <a:ext cx="191" cy="3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altLang="en-US" sz="2000" dirty="0" err="1">
                      <a:solidFill>
                        <a:srgbClr val="FF0000"/>
                      </a:solidFill>
                      <a:latin typeface="Symbol" pitchFamily="18" charset="2"/>
                    </a:rPr>
                    <a:t>s</a:t>
                  </a:r>
                  <a:r>
                    <a:rPr lang="es-ES_tradnl" altLang="en-US" sz="2000" baseline="-25000" dirty="0" err="1">
                      <a:solidFill>
                        <a:srgbClr val="FF0000"/>
                      </a:solidFill>
                      <a:latin typeface="Symbol" pitchFamily="18" charset="2"/>
                    </a:rPr>
                    <a:t>g</a:t>
                  </a:r>
                  <a:endParaRPr lang="es-ES_tradnl" altLang="en-US" sz="2400" dirty="0">
                    <a:solidFill>
                      <a:srgbClr val="FF0000"/>
                    </a:solidFill>
                    <a:latin typeface="Symbol" pitchFamily="18" charset="2"/>
                  </a:endParaRPr>
                </a:p>
              </p:txBody>
            </p:sp>
            <p:sp>
              <p:nvSpPr>
                <p:cNvPr id="75" name="Rectangle 47"/>
                <p:cNvSpPr>
                  <a:spLocks noChangeArrowheads="1"/>
                </p:cNvSpPr>
                <p:nvPr/>
              </p:nvSpPr>
              <p:spPr bwMode="auto">
                <a:xfrm>
                  <a:off x="2223" y="1471"/>
                  <a:ext cx="0" cy="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endParaRPr lang="es-ES_tradnl" altLang="en-US" sz="240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6" name="Rectangle 48"/>
                <p:cNvSpPr>
                  <a:spLocks noChangeArrowheads="1"/>
                </p:cNvSpPr>
                <p:nvPr/>
              </p:nvSpPr>
              <p:spPr bwMode="auto">
                <a:xfrm>
                  <a:off x="2269" y="1471"/>
                  <a:ext cx="0" cy="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endParaRPr lang="es-ES_tradnl" altLang="en-US" sz="240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7" name="Rectangle 49"/>
                <p:cNvSpPr>
                  <a:spLocks noChangeArrowheads="1"/>
                </p:cNvSpPr>
                <p:nvPr/>
              </p:nvSpPr>
              <p:spPr bwMode="auto">
                <a:xfrm>
                  <a:off x="1330" y="2437"/>
                  <a:ext cx="172" cy="2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8" name="Rectangle 50"/>
                <p:cNvSpPr>
                  <a:spLocks noChangeArrowheads="1"/>
                </p:cNvSpPr>
                <p:nvPr/>
              </p:nvSpPr>
              <p:spPr bwMode="auto">
                <a:xfrm>
                  <a:off x="1386" y="2466"/>
                  <a:ext cx="1" cy="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endParaRPr lang="es-ES_tradnl" altLang="en-US" sz="240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79" name="Group 51"/>
                <p:cNvGrpSpPr>
                  <a:grpSpLocks/>
                </p:cNvGrpSpPr>
                <p:nvPr/>
              </p:nvGrpSpPr>
              <p:grpSpPr bwMode="auto">
                <a:xfrm>
                  <a:off x="175" y="2950"/>
                  <a:ext cx="1977" cy="7"/>
                  <a:chOff x="3228" y="3192"/>
                  <a:chExt cx="2238" cy="7"/>
                </a:xfrm>
              </p:grpSpPr>
              <p:sp>
                <p:nvSpPr>
                  <p:cNvPr id="85" name="Freeform 52"/>
                  <p:cNvSpPr>
                    <a:spLocks/>
                  </p:cNvSpPr>
                  <p:nvPr/>
                </p:nvSpPr>
                <p:spPr bwMode="auto">
                  <a:xfrm>
                    <a:off x="3228" y="3192"/>
                    <a:ext cx="59" cy="7"/>
                  </a:xfrm>
                  <a:custGeom>
                    <a:avLst/>
                    <a:gdLst>
                      <a:gd name="T0" fmla="*/ 4 w 59"/>
                      <a:gd name="T1" fmla="*/ 0 h 7"/>
                      <a:gd name="T2" fmla="*/ 3 w 59"/>
                      <a:gd name="T3" fmla="*/ 0 h 7"/>
                      <a:gd name="T4" fmla="*/ 2 w 59"/>
                      <a:gd name="T5" fmla="*/ 1 h 7"/>
                      <a:gd name="T6" fmla="*/ 1 w 59"/>
                      <a:gd name="T7" fmla="*/ 2 h 7"/>
                      <a:gd name="T8" fmla="*/ 0 w 59"/>
                      <a:gd name="T9" fmla="*/ 3 h 7"/>
                      <a:gd name="T10" fmla="*/ 0 w 59"/>
                      <a:gd name="T11" fmla="*/ 3 h 7"/>
                      <a:gd name="T12" fmla="*/ 1 w 59"/>
                      <a:gd name="T13" fmla="*/ 4 h 7"/>
                      <a:gd name="T14" fmla="*/ 2 w 59"/>
                      <a:gd name="T15" fmla="*/ 5 h 7"/>
                      <a:gd name="T16" fmla="*/ 3 w 59"/>
                      <a:gd name="T17" fmla="*/ 7 h 7"/>
                      <a:gd name="T18" fmla="*/ 55 w 59"/>
                      <a:gd name="T19" fmla="*/ 7 h 7"/>
                      <a:gd name="T20" fmla="*/ 56 w 59"/>
                      <a:gd name="T21" fmla="*/ 7 h 7"/>
                      <a:gd name="T22" fmla="*/ 57 w 59"/>
                      <a:gd name="T23" fmla="*/ 7 h 7"/>
                      <a:gd name="T24" fmla="*/ 58 w 59"/>
                      <a:gd name="T25" fmla="*/ 5 h 7"/>
                      <a:gd name="T26" fmla="*/ 59 w 59"/>
                      <a:gd name="T27" fmla="*/ 4 h 7"/>
                      <a:gd name="T28" fmla="*/ 59 w 59"/>
                      <a:gd name="T29" fmla="*/ 3 h 7"/>
                      <a:gd name="T30" fmla="*/ 58 w 59"/>
                      <a:gd name="T31" fmla="*/ 2 h 7"/>
                      <a:gd name="T32" fmla="*/ 57 w 59"/>
                      <a:gd name="T33" fmla="*/ 1 h 7"/>
                      <a:gd name="T34" fmla="*/ 56 w 59"/>
                      <a:gd name="T35" fmla="*/ 0 h 7"/>
                      <a:gd name="T36" fmla="*/ 4 w 59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9" h="7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1" y="4"/>
                        </a:lnTo>
                        <a:lnTo>
                          <a:pt x="2" y="5"/>
                        </a:lnTo>
                        <a:lnTo>
                          <a:pt x="3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8" y="5"/>
                        </a:lnTo>
                        <a:lnTo>
                          <a:pt x="59" y="4"/>
                        </a:lnTo>
                        <a:lnTo>
                          <a:pt x="59" y="3"/>
                        </a:lnTo>
                        <a:lnTo>
                          <a:pt x="58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6" name="Freeform 53"/>
                  <p:cNvSpPr>
                    <a:spLocks/>
                  </p:cNvSpPr>
                  <p:nvPr/>
                </p:nvSpPr>
                <p:spPr bwMode="auto">
                  <a:xfrm>
                    <a:off x="3301" y="3192"/>
                    <a:ext cx="59" cy="7"/>
                  </a:xfrm>
                  <a:custGeom>
                    <a:avLst/>
                    <a:gdLst>
                      <a:gd name="T0" fmla="*/ 3 w 59"/>
                      <a:gd name="T1" fmla="*/ 0 h 7"/>
                      <a:gd name="T2" fmla="*/ 2 w 59"/>
                      <a:gd name="T3" fmla="*/ 0 h 7"/>
                      <a:gd name="T4" fmla="*/ 1 w 59"/>
                      <a:gd name="T5" fmla="*/ 1 h 7"/>
                      <a:gd name="T6" fmla="*/ 0 w 59"/>
                      <a:gd name="T7" fmla="*/ 2 h 7"/>
                      <a:gd name="T8" fmla="*/ 0 w 59"/>
                      <a:gd name="T9" fmla="*/ 3 h 7"/>
                      <a:gd name="T10" fmla="*/ 0 w 59"/>
                      <a:gd name="T11" fmla="*/ 4 h 7"/>
                      <a:gd name="T12" fmla="*/ 0 w 59"/>
                      <a:gd name="T13" fmla="*/ 5 h 7"/>
                      <a:gd name="T14" fmla="*/ 1 w 59"/>
                      <a:gd name="T15" fmla="*/ 7 h 7"/>
                      <a:gd name="T16" fmla="*/ 2 w 59"/>
                      <a:gd name="T17" fmla="*/ 7 h 7"/>
                      <a:gd name="T18" fmla="*/ 55 w 59"/>
                      <a:gd name="T19" fmla="*/ 7 h 7"/>
                      <a:gd name="T20" fmla="*/ 56 w 59"/>
                      <a:gd name="T21" fmla="*/ 7 h 7"/>
                      <a:gd name="T22" fmla="*/ 57 w 59"/>
                      <a:gd name="T23" fmla="*/ 7 h 7"/>
                      <a:gd name="T24" fmla="*/ 58 w 59"/>
                      <a:gd name="T25" fmla="*/ 5 h 7"/>
                      <a:gd name="T26" fmla="*/ 59 w 59"/>
                      <a:gd name="T27" fmla="*/ 4 h 7"/>
                      <a:gd name="T28" fmla="*/ 59 w 59"/>
                      <a:gd name="T29" fmla="*/ 3 h 7"/>
                      <a:gd name="T30" fmla="*/ 58 w 59"/>
                      <a:gd name="T31" fmla="*/ 2 h 7"/>
                      <a:gd name="T32" fmla="*/ 57 w 59"/>
                      <a:gd name="T33" fmla="*/ 1 h 7"/>
                      <a:gd name="T34" fmla="*/ 56 w 59"/>
                      <a:gd name="T35" fmla="*/ 0 h 7"/>
                      <a:gd name="T36" fmla="*/ 3 w 59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9" h="7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8" y="5"/>
                        </a:lnTo>
                        <a:lnTo>
                          <a:pt x="59" y="4"/>
                        </a:lnTo>
                        <a:lnTo>
                          <a:pt x="59" y="3"/>
                        </a:lnTo>
                        <a:lnTo>
                          <a:pt x="58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7" name="Freeform 54"/>
                  <p:cNvSpPr>
                    <a:spLocks/>
                  </p:cNvSpPr>
                  <p:nvPr/>
                </p:nvSpPr>
                <p:spPr bwMode="auto">
                  <a:xfrm>
                    <a:off x="3373" y="3192"/>
                    <a:ext cx="60" cy="7"/>
                  </a:xfrm>
                  <a:custGeom>
                    <a:avLst/>
                    <a:gdLst>
                      <a:gd name="T0" fmla="*/ 4 w 60"/>
                      <a:gd name="T1" fmla="*/ 0 h 7"/>
                      <a:gd name="T2" fmla="*/ 2 w 60"/>
                      <a:gd name="T3" fmla="*/ 0 h 7"/>
                      <a:gd name="T4" fmla="*/ 1 w 60"/>
                      <a:gd name="T5" fmla="*/ 1 h 7"/>
                      <a:gd name="T6" fmla="*/ 0 w 60"/>
                      <a:gd name="T7" fmla="*/ 2 h 7"/>
                      <a:gd name="T8" fmla="*/ 0 w 60"/>
                      <a:gd name="T9" fmla="*/ 3 h 7"/>
                      <a:gd name="T10" fmla="*/ 0 w 60"/>
                      <a:gd name="T11" fmla="*/ 4 h 7"/>
                      <a:gd name="T12" fmla="*/ 0 w 60"/>
                      <a:gd name="T13" fmla="*/ 5 h 7"/>
                      <a:gd name="T14" fmla="*/ 1 w 60"/>
                      <a:gd name="T15" fmla="*/ 7 h 7"/>
                      <a:gd name="T16" fmla="*/ 2 w 60"/>
                      <a:gd name="T17" fmla="*/ 7 h 7"/>
                      <a:gd name="T18" fmla="*/ 55 w 60"/>
                      <a:gd name="T19" fmla="*/ 7 h 7"/>
                      <a:gd name="T20" fmla="*/ 56 w 60"/>
                      <a:gd name="T21" fmla="*/ 7 h 7"/>
                      <a:gd name="T22" fmla="*/ 57 w 60"/>
                      <a:gd name="T23" fmla="*/ 7 h 7"/>
                      <a:gd name="T24" fmla="*/ 59 w 60"/>
                      <a:gd name="T25" fmla="*/ 5 h 7"/>
                      <a:gd name="T26" fmla="*/ 60 w 60"/>
                      <a:gd name="T27" fmla="*/ 4 h 7"/>
                      <a:gd name="T28" fmla="*/ 60 w 60"/>
                      <a:gd name="T29" fmla="*/ 3 h 7"/>
                      <a:gd name="T30" fmla="*/ 59 w 60"/>
                      <a:gd name="T31" fmla="*/ 2 h 7"/>
                      <a:gd name="T32" fmla="*/ 57 w 60"/>
                      <a:gd name="T33" fmla="*/ 1 h 7"/>
                      <a:gd name="T34" fmla="*/ 56 w 60"/>
                      <a:gd name="T35" fmla="*/ 0 h 7"/>
                      <a:gd name="T36" fmla="*/ 4 w 60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60" h="7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9" y="5"/>
                        </a:lnTo>
                        <a:lnTo>
                          <a:pt x="60" y="4"/>
                        </a:lnTo>
                        <a:lnTo>
                          <a:pt x="60" y="3"/>
                        </a:lnTo>
                        <a:lnTo>
                          <a:pt x="59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8" name="Freeform 55"/>
                  <p:cNvSpPr>
                    <a:spLocks/>
                  </p:cNvSpPr>
                  <p:nvPr/>
                </p:nvSpPr>
                <p:spPr bwMode="auto">
                  <a:xfrm>
                    <a:off x="3446" y="3192"/>
                    <a:ext cx="59" cy="7"/>
                  </a:xfrm>
                  <a:custGeom>
                    <a:avLst/>
                    <a:gdLst>
                      <a:gd name="T0" fmla="*/ 3 w 59"/>
                      <a:gd name="T1" fmla="*/ 0 h 7"/>
                      <a:gd name="T2" fmla="*/ 2 w 59"/>
                      <a:gd name="T3" fmla="*/ 0 h 7"/>
                      <a:gd name="T4" fmla="*/ 1 w 59"/>
                      <a:gd name="T5" fmla="*/ 1 h 7"/>
                      <a:gd name="T6" fmla="*/ 0 w 59"/>
                      <a:gd name="T7" fmla="*/ 2 h 7"/>
                      <a:gd name="T8" fmla="*/ 0 w 59"/>
                      <a:gd name="T9" fmla="*/ 3 h 7"/>
                      <a:gd name="T10" fmla="*/ 0 w 59"/>
                      <a:gd name="T11" fmla="*/ 4 h 7"/>
                      <a:gd name="T12" fmla="*/ 0 w 59"/>
                      <a:gd name="T13" fmla="*/ 5 h 7"/>
                      <a:gd name="T14" fmla="*/ 1 w 59"/>
                      <a:gd name="T15" fmla="*/ 7 h 7"/>
                      <a:gd name="T16" fmla="*/ 2 w 59"/>
                      <a:gd name="T17" fmla="*/ 7 h 7"/>
                      <a:gd name="T18" fmla="*/ 55 w 59"/>
                      <a:gd name="T19" fmla="*/ 7 h 7"/>
                      <a:gd name="T20" fmla="*/ 56 w 59"/>
                      <a:gd name="T21" fmla="*/ 7 h 7"/>
                      <a:gd name="T22" fmla="*/ 57 w 59"/>
                      <a:gd name="T23" fmla="*/ 7 h 7"/>
                      <a:gd name="T24" fmla="*/ 58 w 59"/>
                      <a:gd name="T25" fmla="*/ 5 h 7"/>
                      <a:gd name="T26" fmla="*/ 59 w 59"/>
                      <a:gd name="T27" fmla="*/ 4 h 7"/>
                      <a:gd name="T28" fmla="*/ 59 w 59"/>
                      <a:gd name="T29" fmla="*/ 3 h 7"/>
                      <a:gd name="T30" fmla="*/ 58 w 59"/>
                      <a:gd name="T31" fmla="*/ 2 h 7"/>
                      <a:gd name="T32" fmla="*/ 57 w 59"/>
                      <a:gd name="T33" fmla="*/ 1 h 7"/>
                      <a:gd name="T34" fmla="*/ 56 w 59"/>
                      <a:gd name="T35" fmla="*/ 0 h 7"/>
                      <a:gd name="T36" fmla="*/ 3 w 59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9" h="7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8" y="5"/>
                        </a:lnTo>
                        <a:lnTo>
                          <a:pt x="59" y="4"/>
                        </a:lnTo>
                        <a:lnTo>
                          <a:pt x="59" y="3"/>
                        </a:lnTo>
                        <a:lnTo>
                          <a:pt x="58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9" name="Freeform 56"/>
                  <p:cNvSpPr>
                    <a:spLocks/>
                  </p:cNvSpPr>
                  <p:nvPr/>
                </p:nvSpPr>
                <p:spPr bwMode="auto">
                  <a:xfrm>
                    <a:off x="3518" y="3192"/>
                    <a:ext cx="60" cy="7"/>
                  </a:xfrm>
                  <a:custGeom>
                    <a:avLst/>
                    <a:gdLst>
                      <a:gd name="T0" fmla="*/ 4 w 60"/>
                      <a:gd name="T1" fmla="*/ 0 h 7"/>
                      <a:gd name="T2" fmla="*/ 3 w 60"/>
                      <a:gd name="T3" fmla="*/ 0 h 7"/>
                      <a:gd name="T4" fmla="*/ 2 w 60"/>
                      <a:gd name="T5" fmla="*/ 1 h 7"/>
                      <a:gd name="T6" fmla="*/ 0 w 60"/>
                      <a:gd name="T7" fmla="*/ 2 h 7"/>
                      <a:gd name="T8" fmla="*/ 0 w 60"/>
                      <a:gd name="T9" fmla="*/ 3 h 7"/>
                      <a:gd name="T10" fmla="*/ 0 w 60"/>
                      <a:gd name="T11" fmla="*/ 4 h 7"/>
                      <a:gd name="T12" fmla="*/ 0 w 60"/>
                      <a:gd name="T13" fmla="*/ 5 h 7"/>
                      <a:gd name="T14" fmla="*/ 2 w 60"/>
                      <a:gd name="T15" fmla="*/ 7 h 7"/>
                      <a:gd name="T16" fmla="*/ 3 w 60"/>
                      <a:gd name="T17" fmla="*/ 7 h 7"/>
                      <a:gd name="T18" fmla="*/ 56 w 60"/>
                      <a:gd name="T19" fmla="*/ 7 h 7"/>
                      <a:gd name="T20" fmla="*/ 57 w 60"/>
                      <a:gd name="T21" fmla="*/ 7 h 7"/>
                      <a:gd name="T22" fmla="*/ 58 w 60"/>
                      <a:gd name="T23" fmla="*/ 7 h 7"/>
                      <a:gd name="T24" fmla="*/ 59 w 60"/>
                      <a:gd name="T25" fmla="*/ 5 h 7"/>
                      <a:gd name="T26" fmla="*/ 60 w 60"/>
                      <a:gd name="T27" fmla="*/ 4 h 7"/>
                      <a:gd name="T28" fmla="*/ 60 w 60"/>
                      <a:gd name="T29" fmla="*/ 3 h 7"/>
                      <a:gd name="T30" fmla="*/ 59 w 60"/>
                      <a:gd name="T31" fmla="*/ 2 h 7"/>
                      <a:gd name="T32" fmla="*/ 58 w 60"/>
                      <a:gd name="T33" fmla="*/ 1 h 7"/>
                      <a:gd name="T34" fmla="*/ 57 w 60"/>
                      <a:gd name="T35" fmla="*/ 0 h 7"/>
                      <a:gd name="T36" fmla="*/ 4 w 60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60" h="7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2" y="7"/>
                        </a:lnTo>
                        <a:lnTo>
                          <a:pt x="3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8" y="7"/>
                        </a:lnTo>
                        <a:lnTo>
                          <a:pt x="59" y="5"/>
                        </a:lnTo>
                        <a:lnTo>
                          <a:pt x="60" y="4"/>
                        </a:lnTo>
                        <a:lnTo>
                          <a:pt x="60" y="3"/>
                        </a:lnTo>
                        <a:lnTo>
                          <a:pt x="59" y="2"/>
                        </a:lnTo>
                        <a:lnTo>
                          <a:pt x="58" y="1"/>
                        </a:lnTo>
                        <a:lnTo>
                          <a:pt x="57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0" name="Freeform 57"/>
                  <p:cNvSpPr>
                    <a:spLocks/>
                  </p:cNvSpPr>
                  <p:nvPr/>
                </p:nvSpPr>
                <p:spPr bwMode="auto">
                  <a:xfrm>
                    <a:off x="3591" y="3192"/>
                    <a:ext cx="60" cy="7"/>
                  </a:xfrm>
                  <a:custGeom>
                    <a:avLst/>
                    <a:gdLst>
                      <a:gd name="T0" fmla="*/ 3 w 60"/>
                      <a:gd name="T1" fmla="*/ 0 h 7"/>
                      <a:gd name="T2" fmla="*/ 2 w 60"/>
                      <a:gd name="T3" fmla="*/ 0 h 7"/>
                      <a:gd name="T4" fmla="*/ 1 w 60"/>
                      <a:gd name="T5" fmla="*/ 1 h 7"/>
                      <a:gd name="T6" fmla="*/ 0 w 60"/>
                      <a:gd name="T7" fmla="*/ 2 h 7"/>
                      <a:gd name="T8" fmla="*/ 0 w 60"/>
                      <a:gd name="T9" fmla="*/ 3 h 7"/>
                      <a:gd name="T10" fmla="*/ 0 w 60"/>
                      <a:gd name="T11" fmla="*/ 4 h 7"/>
                      <a:gd name="T12" fmla="*/ 0 w 60"/>
                      <a:gd name="T13" fmla="*/ 5 h 7"/>
                      <a:gd name="T14" fmla="*/ 1 w 60"/>
                      <a:gd name="T15" fmla="*/ 7 h 7"/>
                      <a:gd name="T16" fmla="*/ 2 w 60"/>
                      <a:gd name="T17" fmla="*/ 7 h 7"/>
                      <a:gd name="T18" fmla="*/ 55 w 60"/>
                      <a:gd name="T19" fmla="*/ 7 h 7"/>
                      <a:gd name="T20" fmla="*/ 56 w 60"/>
                      <a:gd name="T21" fmla="*/ 7 h 7"/>
                      <a:gd name="T22" fmla="*/ 57 w 60"/>
                      <a:gd name="T23" fmla="*/ 7 h 7"/>
                      <a:gd name="T24" fmla="*/ 58 w 60"/>
                      <a:gd name="T25" fmla="*/ 5 h 7"/>
                      <a:gd name="T26" fmla="*/ 60 w 60"/>
                      <a:gd name="T27" fmla="*/ 4 h 7"/>
                      <a:gd name="T28" fmla="*/ 60 w 60"/>
                      <a:gd name="T29" fmla="*/ 3 h 7"/>
                      <a:gd name="T30" fmla="*/ 58 w 60"/>
                      <a:gd name="T31" fmla="*/ 2 h 7"/>
                      <a:gd name="T32" fmla="*/ 57 w 60"/>
                      <a:gd name="T33" fmla="*/ 1 h 7"/>
                      <a:gd name="T34" fmla="*/ 56 w 60"/>
                      <a:gd name="T35" fmla="*/ 0 h 7"/>
                      <a:gd name="T36" fmla="*/ 3 w 60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60" h="7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8" y="5"/>
                        </a:lnTo>
                        <a:lnTo>
                          <a:pt x="60" y="4"/>
                        </a:lnTo>
                        <a:lnTo>
                          <a:pt x="60" y="3"/>
                        </a:lnTo>
                        <a:lnTo>
                          <a:pt x="58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1" name="Freeform 58"/>
                  <p:cNvSpPr>
                    <a:spLocks/>
                  </p:cNvSpPr>
                  <p:nvPr/>
                </p:nvSpPr>
                <p:spPr bwMode="auto">
                  <a:xfrm>
                    <a:off x="3664" y="3192"/>
                    <a:ext cx="59" cy="7"/>
                  </a:xfrm>
                  <a:custGeom>
                    <a:avLst/>
                    <a:gdLst>
                      <a:gd name="T0" fmla="*/ 3 w 59"/>
                      <a:gd name="T1" fmla="*/ 0 h 7"/>
                      <a:gd name="T2" fmla="*/ 2 w 59"/>
                      <a:gd name="T3" fmla="*/ 0 h 7"/>
                      <a:gd name="T4" fmla="*/ 1 w 59"/>
                      <a:gd name="T5" fmla="*/ 1 h 7"/>
                      <a:gd name="T6" fmla="*/ 0 w 59"/>
                      <a:gd name="T7" fmla="*/ 2 h 7"/>
                      <a:gd name="T8" fmla="*/ 0 w 59"/>
                      <a:gd name="T9" fmla="*/ 3 h 7"/>
                      <a:gd name="T10" fmla="*/ 0 w 59"/>
                      <a:gd name="T11" fmla="*/ 4 h 7"/>
                      <a:gd name="T12" fmla="*/ 0 w 59"/>
                      <a:gd name="T13" fmla="*/ 5 h 7"/>
                      <a:gd name="T14" fmla="*/ 1 w 59"/>
                      <a:gd name="T15" fmla="*/ 7 h 7"/>
                      <a:gd name="T16" fmla="*/ 2 w 59"/>
                      <a:gd name="T17" fmla="*/ 7 h 7"/>
                      <a:gd name="T18" fmla="*/ 55 w 59"/>
                      <a:gd name="T19" fmla="*/ 7 h 7"/>
                      <a:gd name="T20" fmla="*/ 56 w 59"/>
                      <a:gd name="T21" fmla="*/ 7 h 7"/>
                      <a:gd name="T22" fmla="*/ 57 w 59"/>
                      <a:gd name="T23" fmla="*/ 7 h 7"/>
                      <a:gd name="T24" fmla="*/ 58 w 59"/>
                      <a:gd name="T25" fmla="*/ 5 h 7"/>
                      <a:gd name="T26" fmla="*/ 59 w 59"/>
                      <a:gd name="T27" fmla="*/ 4 h 7"/>
                      <a:gd name="T28" fmla="*/ 59 w 59"/>
                      <a:gd name="T29" fmla="*/ 3 h 7"/>
                      <a:gd name="T30" fmla="*/ 58 w 59"/>
                      <a:gd name="T31" fmla="*/ 2 h 7"/>
                      <a:gd name="T32" fmla="*/ 57 w 59"/>
                      <a:gd name="T33" fmla="*/ 1 h 7"/>
                      <a:gd name="T34" fmla="*/ 56 w 59"/>
                      <a:gd name="T35" fmla="*/ 0 h 7"/>
                      <a:gd name="T36" fmla="*/ 3 w 59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9" h="7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8" y="5"/>
                        </a:lnTo>
                        <a:lnTo>
                          <a:pt x="59" y="4"/>
                        </a:lnTo>
                        <a:lnTo>
                          <a:pt x="59" y="3"/>
                        </a:lnTo>
                        <a:lnTo>
                          <a:pt x="58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2" name="Freeform 59"/>
                  <p:cNvSpPr>
                    <a:spLocks/>
                  </p:cNvSpPr>
                  <p:nvPr/>
                </p:nvSpPr>
                <p:spPr bwMode="auto">
                  <a:xfrm>
                    <a:off x="3736" y="3192"/>
                    <a:ext cx="60" cy="7"/>
                  </a:xfrm>
                  <a:custGeom>
                    <a:avLst/>
                    <a:gdLst>
                      <a:gd name="T0" fmla="*/ 4 w 60"/>
                      <a:gd name="T1" fmla="*/ 0 h 7"/>
                      <a:gd name="T2" fmla="*/ 3 w 60"/>
                      <a:gd name="T3" fmla="*/ 0 h 7"/>
                      <a:gd name="T4" fmla="*/ 1 w 60"/>
                      <a:gd name="T5" fmla="*/ 1 h 7"/>
                      <a:gd name="T6" fmla="*/ 0 w 60"/>
                      <a:gd name="T7" fmla="*/ 2 h 7"/>
                      <a:gd name="T8" fmla="*/ 0 w 60"/>
                      <a:gd name="T9" fmla="*/ 3 h 7"/>
                      <a:gd name="T10" fmla="*/ 0 w 60"/>
                      <a:gd name="T11" fmla="*/ 4 h 7"/>
                      <a:gd name="T12" fmla="*/ 0 w 60"/>
                      <a:gd name="T13" fmla="*/ 5 h 7"/>
                      <a:gd name="T14" fmla="*/ 1 w 60"/>
                      <a:gd name="T15" fmla="*/ 7 h 7"/>
                      <a:gd name="T16" fmla="*/ 3 w 60"/>
                      <a:gd name="T17" fmla="*/ 7 h 7"/>
                      <a:gd name="T18" fmla="*/ 55 w 60"/>
                      <a:gd name="T19" fmla="*/ 7 h 7"/>
                      <a:gd name="T20" fmla="*/ 56 w 60"/>
                      <a:gd name="T21" fmla="*/ 7 h 7"/>
                      <a:gd name="T22" fmla="*/ 58 w 60"/>
                      <a:gd name="T23" fmla="*/ 7 h 7"/>
                      <a:gd name="T24" fmla="*/ 59 w 60"/>
                      <a:gd name="T25" fmla="*/ 5 h 7"/>
                      <a:gd name="T26" fmla="*/ 60 w 60"/>
                      <a:gd name="T27" fmla="*/ 4 h 7"/>
                      <a:gd name="T28" fmla="*/ 60 w 60"/>
                      <a:gd name="T29" fmla="*/ 3 h 7"/>
                      <a:gd name="T30" fmla="*/ 59 w 60"/>
                      <a:gd name="T31" fmla="*/ 2 h 7"/>
                      <a:gd name="T32" fmla="*/ 58 w 60"/>
                      <a:gd name="T33" fmla="*/ 1 h 7"/>
                      <a:gd name="T34" fmla="*/ 56 w 60"/>
                      <a:gd name="T35" fmla="*/ 0 h 7"/>
                      <a:gd name="T36" fmla="*/ 4 w 60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60" h="7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3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8" y="7"/>
                        </a:lnTo>
                        <a:lnTo>
                          <a:pt x="59" y="5"/>
                        </a:lnTo>
                        <a:lnTo>
                          <a:pt x="60" y="4"/>
                        </a:lnTo>
                        <a:lnTo>
                          <a:pt x="60" y="3"/>
                        </a:lnTo>
                        <a:lnTo>
                          <a:pt x="59" y="2"/>
                        </a:lnTo>
                        <a:lnTo>
                          <a:pt x="58" y="1"/>
                        </a:lnTo>
                        <a:lnTo>
                          <a:pt x="56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3" name="Freeform 60"/>
                  <p:cNvSpPr>
                    <a:spLocks/>
                  </p:cNvSpPr>
                  <p:nvPr/>
                </p:nvSpPr>
                <p:spPr bwMode="auto">
                  <a:xfrm>
                    <a:off x="3809" y="3192"/>
                    <a:ext cx="59" cy="7"/>
                  </a:xfrm>
                  <a:custGeom>
                    <a:avLst/>
                    <a:gdLst>
                      <a:gd name="T0" fmla="*/ 3 w 59"/>
                      <a:gd name="T1" fmla="*/ 0 h 7"/>
                      <a:gd name="T2" fmla="*/ 2 w 59"/>
                      <a:gd name="T3" fmla="*/ 0 h 7"/>
                      <a:gd name="T4" fmla="*/ 1 w 59"/>
                      <a:gd name="T5" fmla="*/ 1 h 7"/>
                      <a:gd name="T6" fmla="*/ 0 w 59"/>
                      <a:gd name="T7" fmla="*/ 2 h 7"/>
                      <a:gd name="T8" fmla="*/ 0 w 59"/>
                      <a:gd name="T9" fmla="*/ 3 h 7"/>
                      <a:gd name="T10" fmla="*/ 0 w 59"/>
                      <a:gd name="T11" fmla="*/ 4 h 7"/>
                      <a:gd name="T12" fmla="*/ 0 w 59"/>
                      <a:gd name="T13" fmla="*/ 5 h 7"/>
                      <a:gd name="T14" fmla="*/ 1 w 59"/>
                      <a:gd name="T15" fmla="*/ 7 h 7"/>
                      <a:gd name="T16" fmla="*/ 2 w 59"/>
                      <a:gd name="T17" fmla="*/ 7 h 7"/>
                      <a:gd name="T18" fmla="*/ 55 w 59"/>
                      <a:gd name="T19" fmla="*/ 7 h 7"/>
                      <a:gd name="T20" fmla="*/ 56 w 59"/>
                      <a:gd name="T21" fmla="*/ 7 h 7"/>
                      <a:gd name="T22" fmla="*/ 57 w 59"/>
                      <a:gd name="T23" fmla="*/ 7 h 7"/>
                      <a:gd name="T24" fmla="*/ 58 w 59"/>
                      <a:gd name="T25" fmla="*/ 5 h 7"/>
                      <a:gd name="T26" fmla="*/ 59 w 59"/>
                      <a:gd name="T27" fmla="*/ 4 h 7"/>
                      <a:gd name="T28" fmla="*/ 59 w 59"/>
                      <a:gd name="T29" fmla="*/ 3 h 7"/>
                      <a:gd name="T30" fmla="*/ 58 w 59"/>
                      <a:gd name="T31" fmla="*/ 2 h 7"/>
                      <a:gd name="T32" fmla="*/ 57 w 59"/>
                      <a:gd name="T33" fmla="*/ 1 h 7"/>
                      <a:gd name="T34" fmla="*/ 56 w 59"/>
                      <a:gd name="T35" fmla="*/ 0 h 7"/>
                      <a:gd name="T36" fmla="*/ 3 w 59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9" h="7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8" y="5"/>
                        </a:lnTo>
                        <a:lnTo>
                          <a:pt x="59" y="4"/>
                        </a:lnTo>
                        <a:lnTo>
                          <a:pt x="59" y="3"/>
                        </a:lnTo>
                        <a:lnTo>
                          <a:pt x="58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4" name="Freeform 61"/>
                  <p:cNvSpPr>
                    <a:spLocks/>
                  </p:cNvSpPr>
                  <p:nvPr/>
                </p:nvSpPr>
                <p:spPr bwMode="auto">
                  <a:xfrm>
                    <a:off x="3882" y="3192"/>
                    <a:ext cx="59" cy="7"/>
                  </a:xfrm>
                  <a:custGeom>
                    <a:avLst/>
                    <a:gdLst>
                      <a:gd name="T0" fmla="*/ 3 w 59"/>
                      <a:gd name="T1" fmla="*/ 0 h 7"/>
                      <a:gd name="T2" fmla="*/ 2 w 59"/>
                      <a:gd name="T3" fmla="*/ 0 h 7"/>
                      <a:gd name="T4" fmla="*/ 1 w 59"/>
                      <a:gd name="T5" fmla="*/ 1 h 7"/>
                      <a:gd name="T6" fmla="*/ 0 w 59"/>
                      <a:gd name="T7" fmla="*/ 2 h 7"/>
                      <a:gd name="T8" fmla="*/ 0 w 59"/>
                      <a:gd name="T9" fmla="*/ 3 h 7"/>
                      <a:gd name="T10" fmla="*/ 0 w 59"/>
                      <a:gd name="T11" fmla="*/ 4 h 7"/>
                      <a:gd name="T12" fmla="*/ 0 w 59"/>
                      <a:gd name="T13" fmla="*/ 5 h 7"/>
                      <a:gd name="T14" fmla="*/ 1 w 59"/>
                      <a:gd name="T15" fmla="*/ 7 h 7"/>
                      <a:gd name="T16" fmla="*/ 2 w 59"/>
                      <a:gd name="T17" fmla="*/ 7 h 7"/>
                      <a:gd name="T18" fmla="*/ 55 w 59"/>
                      <a:gd name="T19" fmla="*/ 7 h 7"/>
                      <a:gd name="T20" fmla="*/ 56 w 59"/>
                      <a:gd name="T21" fmla="*/ 7 h 7"/>
                      <a:gd name="T22" fmla="*/ 57 w 59"/>
                      <a:gd name="T23" fmla="*/ 7 h 7"/>
                      <a:gd name="T24" fmla="*/ 58 w 59"/>
                      <a:gd name="T25" fmla="*/ 5 h 7"/>
                      <a:gd name="T26" fmla="*/ 59 w 59"/>
                      <a:gd name="T27" fmla="*/ 4 h 7"/>
                      <a:gd name="T28" fmla="*/ 59 w 59"/>
                      <a:gd name="T29" fmla="*/ 3 h 7"/>
                      <a:gd name="T30" fmla="*/ 58 w 59"/>
                      <a:gd name="T31" fmla="*/ 2 h 7"/>
                      <a:gd name="T32" fmla="*/ 57 w 59"/>
                      <a:gd name="T33" fmla="*/ 1 h 7"/>
                      <a:gd name="T34" fmla="*/ 56 w 59"/>
                      <a:gd name="T35" fmla="*/ 0 h 7"/>
                      <a:gd name="T36" fmla="*/ 3 w 59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9" h="7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8" y="5"/>
                        </a:lnTo>
                        <a:lnTo>
                          <a:pt x="59" y="4"/>
                        </a:lnTo>
                        <a:lnTo>
                          <a:pt x="59" y="3"/>
                        </a:lnTo>
                        <a:lnTo>
                          <a:pt x="58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5" name="Freeform 62"/>
                  <p:cNvSpPr>
                    <a:spLocks/>
                  </p:cNvSpPr>
                  <p:nvPr/>
                </p:nvSpPr>
                <p:spPr bwMode="auto">
                  <a:xfrm>
                    <a:off x="3954" y="3192"/>
                    <a:ext cx="60" cy="7"/>
                  </a:xfrm>
                  <a:custGeom>
                    <a:avLst/>
                    <a:gdLst>
                      <a:gd name="T0" fmla="*/ 4 w 60"/>
                      <a:gd name="T1" fmla="*/ 0 h 7"/>
                      <a:gd name="T2" fmla="*/ 2 w 60"/>
                      <a:gd name="T3" fmla="*/ 0 h 7"/>
                      <a:gd name="T4" fmla="*/ 1 w 60"/>
                      <a:gd name="T5" fmla="*/ 1 h 7"/>
                      <a:gd name="T6" fmla="*/ 0 w 60"/>
                      <a:gd name="T7" fmla="*/ 2 h 7"/>
                      <a:gd name="T8" fmla="*/ 0 w 60"/>
                      <a:gd name="T9" fmla="*/ 3 h 7"/>
                      <a:gd name="T10" fmla="*/ 0 w 60"/>
                      <a:gd name="T11" fmla="*/ 4 h 7"/>
                      <a:gd name="T12" fmla="*/ 0 w 60"/>
                      <a:gd name="T13" fmla="*/ 5 h 7"/>
                      <a:gd name="T14" fmla="*/ 1 w 60"/>
                      <a:gd name="T15" fmla="*/ 7 h 7"/>
                      <a:gd name="T16" fmla="*/ 2 w 60"/>
                      <a:gd name="T17" fmla="*/ 7 h 7"/>
                      <a:gd name="T18" fmla="*/ 55 w 60"/>
                      <a:gd name="T19" fmla="*/ 7 h 7"/>
                      <a:gd name="T20" fmla="*/ 56 w 60"/>
                      <a:gd name="T21" fmla="*/ 7 h 7"/>
                      <a:gd name="T22" fmla="*/ 57 w 60"/>
                      <a:gd name="T23" fmla="*/ 7 h 7"/>
                      <a:gd name="T24" fmla="*/ 59 w 60"/>
                      <a:gd name="T25" fmla="*/ 5 h 7"/>
                      <a:gd name="T26" fmla="*/ 60 w 60"/>
                      <a:gd name="T27" fmla="*/ 4 h 7"/>
                      <a:gd name="T28" fmla="*/ 60 w 60"/>
                      <a:gd name="T29" fmla="*/ 3 h 7"/>
                      <a:gd name="T30" fmla="*/ 59 w 60"/>
                      <a:gd name="T31" fmla="*/ 2 h 7"/>
                      <a:gd name="T32" fmla="*/ 57 w 60"/>
                      <a:gd name="T33" fmla="*/ 1 h 7"/>
                      <a:gd name="T34" fmla="*/ 56 w 60"/>
                      <a:gd name="T35" fmla="*/ 0 h 7"/>
                      <a:gd name="T36" fmla="*/ 4 w 60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60" h="7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9" y="5"/>
                        </a:lnTo>
                        <a:lnTo>
                          <a:pt x="60" y="4"/>
                        </a:lnTo>
                        <a:lnTo>
                          <a:pt x="60" y="3"/>
                        </a:lnTo>
                        <a:lnTo>
                          <a:pt x="59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6" name="Freeform 63"/>
                  <p:cNvSpPr>
                    <a:spLocks/>
                  </p:cNvSpPr>
                  <p:nvPr/>
                </p:nvSpPr>
                <p:spPr bwMode="auto">
                  <a:xfrm>
                    <a:off x="4027" y="3192"/>
                    <a:ext cx="59" cy="7"/>
                  </a:xfrm>
                  <a:custGeom>
                    <a:avLst/>
                    <a:gdLst>
                      <a:gd name="T0" fmla="*/ 3 w 59"/>
                      <a:gd name="T1" fmla="*/ 0 h 7"/>
                      <a:gd name="T2" fmla="*/ 2 w 59"/>
                      <a:gd name="T3" fmla="*/ 0 h 7"/>
                      <a:gd name="T4" fmla="*/ 1 w 59"/>
                      <a:gd name="T5" fmla="*/ 1 h 7"/>
                      <a:gd name="T6" fmla="*/ 0 w 59"/>
                      <a:gd name="T7" fmla="*/ 2 h 7"/>
                      <a:gd name="T8" fmla="*/ 0 w 59"/>
                      <a:gd name="T9" fmla="*/ 3 h 7"/>
                      <a:gd name="T10" fmla="*/ 0 w 59"/>
                      <a:gd name="T11" fmla="*/ 4 h 7"/>
                      <a:gd name="T12" fmla="*/ 0 w 59"/>
                      <a:gd name="T13" fmla="*/ 5 h 7"/>
                      <a:gd name="T14" fmla="*/ 1 w 59"/>
                      <a:gd name="T15" fmla="*/ 7 h 7"/>
                      <a:gd name="T16" fmla="*/ 2 w 59"/>
                      <a:gd name="T17" fmla="*/ 7 h 7"/>
                      <a:gd name="T18" fmla="*/ 55 w 59"/>
                      <a:gd name="T19" fmla="*/ 7 h 7"/>
                      <a:gd name="T20" fmla="*/ 56 w 59"/>
                      <a:gd name="T21" fmla="*/ 7 h 7"/>
                      <a:gd name="T22" fmla="*/ 57 w 59"/>
                      <a:gd name="T23" fmla="*/ 7 h 7"/>
                      <a:gd name="T24" fmla="*/ 58 w 59"/>
                      <a:gd name="T25" fmla="*/ 5 h 7"/>
                      <a:gd name="T26" fmla="*/ 59 w 59"/>
                      <a:gd name="T27" fmla="*/ 4 h 7"/>
                      <a:gd name="T28" fmla="*/ 59 w 59"/>
                      <a:gd name="T29" fmla="*/ 3 h 7"/>
                      <a:gd name="T30" fmla="*/ 58 w 59"/>
                      <a:gd name="T31" fmla="*/ 2 h 7"/>
                      <a:gd name="T32" fmla="*/ 57 w 59"/>
                      <a:gd name="T33" fmla="*/ 1 h 7"/>
                      <a:gd name="T34" fmla="*/ 56 w 59"/>
                      <a:gd name="T35" fmla="*/ 0 h 7"/>
                      <a:gd name="T36" fmla="*/ 3 w 59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9" h="7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8" y="5"/>
                        </a:lnTo>
                        <a:lnTo>
                          <a:pt x="59" y="4"/>
                        </a:lnTo>
                        <a:lnTo>
                          <a:pt x="59" y="3"/>
                        </a:lnTo>
                        <a:lnTo>
                          <a:pt x="58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7" name="Freeform 64"/>
                  <p:cNvSpPr>
                    <a:spLocks/>
                  </p:cNvSpPr>
                  <p:nvPr/>
                </p:nvSpPr>
                <p:spPr bwMode="auto">
                  <a:xfrm>
                    <a:off x="4100" y="3192"/>
                    <a:ext cx="59" cy="7"/>
                  </a:xfrm>
                  <a:custGeom>
                    <a:avLst/>
                    <a:gdLst>
                      <a:gd name="T0" fmla="*/ 3 w 59"/>
                      <a:gd name="T1" fmla="*/ 0 h 7"/>
                      <a:gd name="T2" fmla="*/ 2 w 59"/>
                      <a:gd name="T3" fmla="*/ 0 h 7"/>
                      <a:gd name="T4" fmla="*/ 1 w 59"/>
                      <a:gd name="T5" fmla="*/ 1 h 7"/>
                      <a:gd name="T6" fmla="*/ 0 w 59"/>
                      <a:gd name="T7" fmla="*/ 2 h 7"/>
                      <a:gd name="T8" fmla="*/ 0 w 59"/>
                      <a:gd name="T9" fmla="*/ 3 h 7"/>
                      <a:gd name="T10" fmla="*/ 0 w 59"/>
                      <a:gd name="T11" fmla="*/ 4 h 7"/>
                      <a:gd name="T12" fmla="*/ 0 w 59"/>
                      <a:gd name="T13" fmla="*/ 5 h 7"/>
                      <a:gd name="T14" fmla="*/ 1 w 59"/>
                      <a:gd name="T15" fmla="*/ 7 h 7"/>
                      <a:gd name="T16" fmla="*/ 2 w 59"/>
                      <a:gd name="T17" fmla="*/ 7 h 7"/>
                      <a:gd name="T18" fmla="*/ 55 w 59"/>
                      <a:gd name="T19" fmla="*/ 7 h 7"/>
                      <a:gd name="T20" fmla="*/ 56 w 59"/>
                      <a:gd name="T21" fmla="*/ 7 h 7"/>
                      <a:gd name="T22" fmla="*/ 57 w 59"/>
                      <a:gd name="T23" fmla="*/ 7 h 7"/>
                      <a:gd name="T24" fmla="*/ 58 w 59"/>
                      <a:gd name="T25" fmla="*/ 5 h 7"/>
                      <a:gd name="T26" fmla="*/ 59 w 59"/>
                      <a:gd name="T27" fmla="*/ 4 h 7"/>
                      <a:gd name="T28" fmla="*/ 59 w 59"/>
                      <a:gd name="T29" fmla="*/ 3 h 7"/>
                      <a:gd name="T30" fmla="*/ 58 w 59"/>
                      <a:gd name="T31" fmla="*/ 2 h 7"/>
                      <a:gd name="T32" fmla="*/ 57 w 59"/>
                      <a:gd name="T33" fmla="*/ 1 h 7"/>
                      <a:gd name="T34" fmla="*/ 56 w 59"/>
                      <a:gd name="T35" fmla="*/ 0 h 7"/>
                      <a:gd name="T36" fmla="*/ 3 w 59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9" h="7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8" y="5"/>
                        </a:lnTo>
                        <a:lnTo>
                          <a:pt x="59" y="4"/>
                        </a:lnTo>
                        <a:lnTo>
                          <a:pt x="59" y="3"/>
                        </a:lnTo>
                        <a:lnTo>
                          <a:pt x="58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8" name="Freeform 65"/>
                  <p:cNvSpPr>
                    <a:spLocks/>
                  </p:cNvSpPr>
                  <p:nvPr/>
                </p:nvSpPr>
                <p:spPr bwMode="auto">
                  <a:xfrm>
                    <a:off x="4172" y="3192"/>
                    <a:ext cx="60" cy="7"/>
                  </a:xfrm>
                  <a:custGeom>
                    <a:avLst/>
                    <a:gdLst>
                      <a:gd name="T0" fmla="*/ 3 w 60"/>
                      <a:gd name="T1" fmla="*/ 0 h 7"/>
                      <a:gd name="T2" fmla="*/ 2 w 60"/>
                      <a:gd name="T3" fmla="*/ 0 h 7"/>
                      <a:gd name="T4" fmla="*/ 1 w 60"/>
                      <a:gd name="T5" fmla="*/ 1 h 7"/>
                      <a:gd name="T6" fmla="*/ 0 w 60"/>
                      <a:gd name="T7" fmla="*/ 2 h 7"/>
                      <a:gd name="T8" fmla="*/ 0 w 60"/>
                      <a:gd name="T9" fmla="*/ 3 h 7"/>
                      <a:gd name="T10" fmla="*/ 0 w 60"/>
                      <a:gd name="T11" fmla="*/ 4 h 7"/>
                      <a:gd name="T12" fmla="*/ 0 w 60"/>
                      <a:gd name="T13" fmla="*/ 5 h 7"/>
                      <a:gd name="T14" fmla="*/ 1 w 60"/>
                      <a:gd name="T15" fmla="*/ 7 h 7"/>
                      <a:gd name="T16" fmla="*/ 2 w 60"/>
                      <a:gd name="T17" fmla="*/ 7 h 7"/>
                      <a:gd name="T18" fmla="*/ 55 w 60"/>
                      <a:gd name="T19" fmla="*/ 7 h 7"/>
                      <a:gd name="T20" fmla="*/ 56 w 60"/>
                      <a:gd name="T21" fmla="*/ 7 h 7"/>
                      <a:gd name="T22" fmla="*/ 57 w 60"/>
                      <a:gd name="T23" fmla="*/ 7 h 7"/>
                      <a:gd name="T24" fmla="*/ 58 w 60"/>
                      <a:gd name="T25" fmla="*/ 5 h 7"/>
                      <a:gd name="T26" fmla="*/ 60 w 60"/>
                      <a:gd name="T27" fmla="*/ 4 h 7"/>
                      <a:gd name="T28" fmla="*/ 60 w 60"/>
                      <a:gd name="T29" fmla="*/ 3 h 7"/>
                      <a:gd name="T30" fmla="*/ 58 w 60"/>
                      <a:gd name="T31" fmla="*/ 2 h 7"/>
                      <a:gd name="T32" fmla="*/ 57 w 60"/>
                      <a:gd name="T33" fmla="*/ 1 h 7"/>
                      <a:gd name="T34" fmla="*/ 56 w 60"/>
                      <a:gd name="T35" fmla="*/ 0 h 7"/>
                      <a:gd name="T36" fmla="*/ 3 w 60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60" h="7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8" y="5"/>
                        </a:lnTo>
                        <a:lnTo>
                          <a:pt x="60" y="4"/>
                        </a:lnTo>
                        <a:lnTo>
                          <a:pt x="60" y="3"/>
                        </a:lnTo>
                        <a:lnTo>
                          <a:pt x="58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9" name="Freeform 66"/>
                  <p:cNvSpPr>
                    <a:spLocks/>
                  </p:cNvSpPr>
                  <p:nvPr/>
                </p:nvSpPr>
                <p:spPr bwMode="auto">
                  <a:xfrm>
                    <a:off x="4245" y="3192"/>
                    <a:ext cx="59" cy="7"/>
                  </a:xfrm>
                  <a:custGeom>
                    <a:avLst/>
                    <a:gdLst>
                      <a:gd name="T0" fmla="*/ 3 w 59"/>
                      <a:gd name="T1" fmla="*/ 0 h 7"/>
                      <a:gd name="T2" fmla="*/ 2 w 59"/>
                      <a:gd name="T3" fmla="*/ 0 h 7"/>
                      <a:gd name="T4" fmla="*/ 1 w 59"/>
                      <a:gd name="T5" fmla="*/ 1 h 7"/>
                      <a:gd name="T6" fmla="*/ 0 w 59"/>
                      <a:gd name="T7" fmla="*/ 2 h 7"/>
                      <a:gd name="T8" fmla="*/ 0 w 59"/>
                      <a:gd name="T9" fmla="*/ 3 h 7"/>
                      <a:gd name="T10" fmla="*/ 0 w 59"/>
                      <a:gd name="T11" fmla="*/ 4 h 7"/>
                      <a:gd name="T12" fmla="*/ 0 w 59"/>
                      <a:gd name="T13" fmla="*/ 5 h 7"/>
                      <a:gd name="T14" fmla="*/ 1 w 59"/>
                      <a:gd name="T15" fmla="*/ 7 h 7"/>
                      <a:gd name="T16" fmla="*/ 2 w 59"/>
                      <a:gd name="T17" fmla="*/ 7 h 7"/>
                      <a:gd name="T18" fmla="*/ 55 w 59"/>
                      <a:gd name="T19" fmla="*/ 7 h 7"/>
                      <a:gd name="T20" fmla="*/ 56 w 59"/>
                      <a:gd name="T21" fmla="*/ 7 h 7"/>
                      <a:gd name="T22" fmla="*/ 57 w 59"/>
                      <a:gd name="T23" fmla="*/ 7 h 7"/>
                      <a:gd name="T24" fmla="*/ 58 w 59"/>
                      <a:gd name="T25" fmla="*/ 5 h 7"/>
                      <a:gd name="T26" fmla="*/ 59 w 59"/>
                      <a:gd name="T27" fmla="*/ 4 h 7"/>
                      <a:gd name="T28" fmla="*/ 59 w 59"/>
                      <a:gd name="T29" fmla="*/ 3 h 7"/>
                      <a:gd name="T30" fmla="*/ 58 w 59"/>
                      <a:gd name="T31" fmla="*/ 2 h 7"/>
                      <a:gd name="T32" fmla="*/ 57 w 59"/>
                      <a:gd name="T33" fmla="*/ 1 h 7"/>
                      <a:gd name="T34" fmla="*/ 56 w 59"/>
                      <a:gd name="T35" fmla="*/ 0 h 7"/>
                      <a:gd name="T36" fmla="*/ 3 w 59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9" h="7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8" y="5"/>
                        </a:lnTo>
                        <a:lnTo>
                          <a:pt x="59" y="4"/>
                        </a:lnTo>
                        <a:lnTo>
                          <a:pt x="59" y="3"/>
                        </a:lnTo>
                        <a:lnTo>
                          <a:pt x="58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0" name="Freeform 67"/>
                  <p:cNvSpPr>
                    <a:spLocks/>
                  </p:cNvSpPr>
                  <p:nvPr/>
                </p:nvSpPr>
                <p:spPr bwMode="auto">
                  <a:xfrm>
                    <a:off x="4317" y="3192"/>
                    <a:ext cx="60" cy="7"/>
                  </a:xfrm>
                  <a:custGeom>
                    <a:avLst/>
                    <a:gdLst>
                      <a:gd name="T0" fmla="*/ 4 w 60"/>
                      <a:gd name="T1" fmla="*/ 0 h 7"/>
                      <a:gd name="T2" fmla="*/ 3 w 60"/>
                      <a:gd name="T3" fmla="*/ 0 h 7"/>
                      <a:gd name="T4" fmla="*/ 1 w 60"/>
                      <a:gd name="T5" fmla="*/ 1 h 7"/>
                      <a:gd name="T6" fmla="*/ 0 w 60"/>
                      <a:gd name="T7" fmla="*/ 2 h 7"/>
                      <a:gd name="T8" fmla="*/ 0 w 60"/>
                      <a:gd name="T9" fmla="*/ 3 h 7"/>
                      <a:gd name="T10" fmla="*/ 0 w 60"/>
                      <a:gd name="T11" fmla="*/ 4 h 7"/>
                      <a:gd name="T12" fmla="*/ 0 w 60"/>
                      <a:gd name="T13" fmla="*/ 5 h 7"/>
                      <a:gd name="T14" fmla="*/ 1 w 60"/>
                      <a:gd name="T15" fmla="*/ 7 h 7"/>
                      <a:gd name="T16" fmla="*/ 3 w 60"/>
                      <a:gd name="T17" fmla="*/ 7 h 7"/>
                      <a:gd name="T18" fmla="*/ 55 w 60"/>
                      <a:gd name="T19" fmla="*/ 7 h 7"/>
                      <a:gd name="T20" fmla="*/ 57 w 60"/>
                      <a:gd name="T21" fmla="*/ 7 h 7"/>
                      <a:gd name="T22" fmla="*/ 58 w 60"/>
                      <a:gd name="T23" fmla="*/ 7 h 7"/>
                      <a:gd name="T24" fmla="*/ 59 w 60"/>
                      <a:gd name="T25" fmla="*/ 5 h 7"/>
                      <a:gd name="T26" fmla="*/ 60 w 60"/>
                      <a:gd name="T27" fmla="*/ 4 h 7"/>
                      <a:gd name="T28" fmla="*/ 60 w 60"/>
                      <a:gd name="T29" fmla="*/ 3 h 7"/>
                      <a:gd name="T30" fmla="*/ 59 w 60"/>
                      <a:gd name="T31" fmla="*/ 2 h 7"/>
                      <a:gd name="T32" fmla="*/ 58 w 60"/>
                      <a:gd name="T33" fmla="*/ 1 h 7"/>
                      <a:gd name="T34" fmla="*/ 57 w 60"/>
                      <a:gd name="T35" fmla="*/ 0 h 7"/>
                      <a:gd name="T36" fmla="*/ 4 w 60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60" h="7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3" y="7"/>
                        </a:lnTo>
                        <a:lnTo>
                          <a:pt x="55" y="7"/>
                        </a:lnTo>
                        <a:lnTo>
                          <a:pt x="57" y="7"/>
                        </a:lnTo>
                        <a:lnTo>
                          <a:pt x="58" y="7"/>
                        </a:lnTo>
                        <a:lnTo>
                          <a:pt x="59" y="5"/>
                        </a:lnTo>
                        <a:lnTo>
                          <a:pt x="60" y="4"/>
                        </a:lnTo>
                        <a:lnTo>
                          <a:pt x="60" y="3"/>
                        </a:lnTo>
                        <a:lnTo>
                          <a:pt x="59" y="2"/>
                        </a:lnTo>
                        <a:lnTo>
                          <a:pt x="58" y="1"/>
                        </a:lnTo>
                        <a:lnTo>
                          <a:pt x="57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1" name="Freeform 68"/>
                  <p:cNvSpPr>
                    <a:spLocks/>
                  </p:cNvSpPr>
                  <p:nvPr/>
                </p:nvSpPr>
                <p:spPr bwMode="auto">
                  <a:xfrm>
                    <a:off x="4390" y="3192"/>
                    <a:ext cx="59" cy="7"/>
                  </a:xfrm>
                  <a:custGeom>
                    <a:avLst/>
                    <a:gdLst>
                      <a:gd name="T0" fmla="*/ 3 w 59"/>
                      <a:gd name="T1" fmla="*/ 0 h 7"/>
                      <a:gd name="T2" fmla="*/ 2 w 59"/>
                      <a:gd name="T3" fmla="*/ 0 h 7"/>
                      <a:gd name="T4" fmla="*/ 1 w 59"/>
                      <a:gd name="T5" fmla="*/ 1 h 7"/>
                      <a:gd name="T6" fmla="*/ 0 w 59"/>
                      <a:gd name="T7" fmla="*/ 2 h 7"/>
                      <a:gd name="T8" fmla="*/ 0 w 59"/>
                      <a:gd name="T9" fmla="*/ 3 h 7"/>
                      <a:gd name="T10" fmla="*/ 0 w 59"/>
                      <a:gd name="T11" fmla="*/ 4 h 7"/>
                      <a:gd name="T12" fmla="*/ 0 w 59"/>
                      <a:gd name="T13" fmla="*/ 5 h 7"/>
                      <a:gd name="T14" fmla="*/ 1 w 59"/>
                      <a:gd name="T15" fmla="*/ 7 h 7"/>
                      <a:gd name="T16" fmla="*/ 2 w 59"/>
                      <a:gd name="T17" fmla="*/ 7 h 7"/>
                      <a:gd name="T18" fmla="*/ 55 w 59"/>
                      <a:gd name="T19" fmla="*/ 7 h 7"/>
                      <a:gd name="T20" fmla="*/ 56 w 59"/>
                      <a:gd name="T21" fmla="*/ 7 h 7"/>
                      <a:gd name="T22" fmla="*/ 57 w 59"/>
                      <a:gd name="T23" fmla="*/ 7 h 7"/>
                      <a:gd name="T24" fmla="*/ 58 w 59"/>
                      <a:gd name="T25" fmla="*/ 5 h 7"/>
                      <a:gd name="T26" fmla="*/ 59 w 59"/>
                      <a:gd name="T27" fmla="*/ 4 h 7"/>
                      <a:gd name="T28" fmla="*/ 59 w 59"/>
                      <a:gd name="T29" fmla="*/ 3 h 7"/>
                      <a:gd name="T30" fmla="*/ 58 w 59"/>
                      <a:gd name="T31" fmla="*/ 2 h 7"/>
                      <a:gd name="T32" fmla="*/ 57 w 59"/>
                      <a:gd name="T33" fmla="*/ 1 h 7"/>
                      <a:gd name="T34" fmla="*/ 56 w 59"/>
                      <a:gd name="T35" fmla="*/ 0 h 7"/>
                      <a:gd name="T36" fmla="*/ 3 w 59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9" h="7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8" y="5"/>
                        </a:lnTo>
                        <a:lnTo>
                          <a:pt x="59" y="4"/>
                        </a:lnTo>
                        <a:lnTo>
                          <a:pt x="59" y="3"/>
                        </a:lnTo>
                        <a:lnTo>
                          <a:pt x="58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2" name="Freeform 69"/>
                  <p:cNvSpPr>
                    <a:spLocks/>
                  </p:cNvSpPr>
                  <p:nvPr/>
                </p:nvSpPr>
                <p:spPr bwMode="auto">
                  <a:xfrm>
                    <a:off x="4463" y="3192"/>
                    <a:ext cx="59" cy="7"/>
                  </a:xfrm>
                  <a:custGeom>
                    <a:avLst/>
                    <a:gdLst>
                      <a:gd name="T0" fmla="*/ 3 w 59"/>
                      <a:gd name="T1" fmla="*/ 0 h 7"/>
                      <a:gd name="T2" fmla="*/ 2 w 59"/>
                      <a:gd name="T3" fmla="*/ 0 h 7"/>
                      <a:gd name="T4" fmla="*/ 1 w 59"/>
                      <a:gd name="T5" fmla="*/ 1 h 7"/>
                      <a:gd name="T6" fmla="*/ 0 w 59"/>
                      <a:gd name="T7" fmla="*/ 2 h 7"/>
                      <a:gd name="T8" fmla="*/ 0 w 59"/>
                      <a:gd name="T9" fmla="*/ 3 h 7"/>
                      <a:gd name="T10" fmla="*/ 0 w 59"/>
                      <a:gd name="T11" fmla="*/ 4 h 7"/>
                      <a:gd name="T12" fmla="*/ 0 w 59"/>
                      <a:gd name="T13" fmla="*/ 5 h 7"/>
                      <a:gd name="T14" fmla="*/ 1 w 59"/>
                      <a:gd name="T15" fmla="*/ 7 h 7"/>
                      <a:gd name="T16" fmla="*/ 2 w 59"/>
                      <a:gd name="T17" fmla="*/ 7 h 7"/>
                      <a:gd name="T18" fmla="*/ 55 w 59"/>
                      <a:gd name="T19" fmla="*/ 7 h 7"/>
                      <a:gd name="T20" fmla="*/ 56 w 59"/>
                      <a:gd name="T21" fmla="*/ 7 h 7"/>
                      <a:gd name="T22" fmla="*/ 57 w 59"/>
                      <a:gd name="T23" fmla="*/ 7 h 7"/>
                      <a:gd name="T24" fmla="*/ 58 w 59"/>
                      <a:gd name="T25" fmla="*/ 5 h 7"/>
                      <a:gd name="T26" fmla="*/ 59 w 59"/>
                      <a:gd name="T27" fmla="*/ 4 h 7"/>
                      <a:gd name="T28" fmla="*/ 59 w 59"/>
                      <a:gd name="T29" fmla="*/ 3 h 7"/>
                      <a:gd name="T30" fmla="*/ 58 w 59"/>
                      <a:gd name="T31" fmla="*/ 2 h 7"/>
                      <a:gd name="T32" fmla="*/ 57 w 59"/>
                      <a:gd name="T33" fmla="*/ 1 h 7"/>
                      <a:gd name="T34" fmla="*/ 56 w 59"/>
                      <a:gd name="T35" fmla="*/ 0 h 7"/>
                      <a:gd name="T36" fmla="*/ 3 w 59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9" h="7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8" y="5"/>
                        </a:lnTo>
                        <a:lnTo>
                          <a:pt x="59" y="4"/>
                        </a:lnTo>
                        <a:lnTo>
                          <a:pt x="59" y="3"/>
                        </a:lnTo>
                        <a:lnTo>
                          <a:pt x="58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3" name="Freeform 70"/>
                  <p:cNvSpPr>
                    <a:spLocks/>
                  </p:cNvSpPr>
                  <p:nvPr/>
                </p:nvSpPr>
                <p:spPr bwMode="auto">
                  <a:xfrm>
                    <a:off x="4535" y="3192"/>
                    <a:ext cx="60" cy="7"/>
                  </a:xfrm>
                  <a:custGeom>
                    <a:avLst/>
                    <a:gdLst>
                      <a:gd name="T0" fmla="*/ 4 w 60"/>
                      <a:gd name="T1" fmla="*/ 0 h 7"/>
                      <a:gd name="T2" fmla="*/ 2 w 60"/>
                      <a:gd name="T3" fmla="*/ 0 h 7"/>
                      <a:gd name="T4" fmla="*/ 1 w 60"/>
                      <a:gd name="T5" fmla="*/ 1 h 7"/>
                      <a:gd name="T6" fmla="*/ 0 w 60"/>
                      <a:gd name="T7" fmla="*/ 2 h 7"/>
                      <a:gd name="T8" fmla="*/ 0 w 60"/>
                      <a:gd name="T9" fmla="*/ 3 h 7"/>
                      <a:gd name="T10" fmla="*/ 0 w 60"/>
                      <a:gd name="T11" fmla="*/ 4 h 7"/>
                      <a:gd name="T12" fmla="*/ 0 w 60"/>
                      <a:gd name="T13" fmla="*/ 5 h 7"/>
                      <a:gd name="T14" fmla="*/ 1 w 60"/>
                      <a:gd name="T15" fmla="*/ 7 h 7"/>
                      <a:gd name="T16" fmla="*/ 2 w 60"/>
                      <a:gd name="T17" fmla="*/ 7 h 7"/>
                      <a:gd name="T18" fmla="*/ 55 w 60"/>
                      <a:gd name="T19" fmla="*/ 7 h 7"/>
                      <a:gd name="T20" fmla="*/ 56 w 60"/>
                      <a:gd name="T21" fmla="*/ 7 h 7"/>
                      <a:gd name="T22" fmla="*/ 57 w 60"/>
                      <a:gd name="T23" fmla="*/ 7 h 7"/>
                      <a:gd name="T24" fmla="*/ 59 w 60"/>
                      <a:gd name="T25" fmla="*/ 5 h 7"/>
                      <a:gd name="T26" fmla="*/ 60 w 60"/>
                      <a:gd name="T27" fmla="*/ 4 h 7"/>
                      <a:gd name="T28" fmla="*/ 60 w 60"/>
                      <a:gd name="T29" fmla="*/ 3 h 7"/>
                      <a:gd name="T30" fmla="*/ 59 w 60"/>
                      <a:gd name="T31" fmla="*/ 2 h 7"/>
                      <a:gd name="T32" fmla="*/ 57 w 60"/>
                      <a:gd name="T33" fmla="*/ 1 h 7"/>
                      <a:gd name="T34" fmla="*/ 56 w 60"/>
                      <a:gd name="T35" fmla="*/ 0 h 7"/>
                      <a:gd name="T36" fmla="*/ 4 w 60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60" h="7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9" y="5"/>
                        </a:lnTo>
                        <a:lnTo>
                          <a:pt x="60" y="4"/>
                        </a:lnTo>
                        <a:lnTo>
                          <a:pt x="60" y="3"/>
                        </a:lnTo>
                        <a:lnTo>
                          <a:pt x="59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4" name="Freeform 71"/>
                  <p:cNvSpPr>
                    <a:spLocks/>
                  </p:cNvSpPr>
                  <p:nvPr/>
                </p:nvSpPr>
                <p:spPr bwMode="auto">
                  <a:xfrm>
                    <a:off x="4608" y="3192"/>
                    <a:ext cx="59" cy="7"/>
                  </a:xfrm>
                  <a:custGeom>
                    <a:avLst/>
                    <a:gdLst>
                      <a:gd name="T0" fmla="*/ 3 w 59"/>
                      <a:gd name="T1" fmla="*/ 0 h 7"/>
                      <a:gd name="T2" fmla="*/ 2 w 59"/>
                      <a:gd name="T3" fmla="*/ 0 h 7"/>
                      <a:gd name="T4" fmla="*/ 1 w 59"/>
                      <a:gd name="T5" fmla="*/ 1 h 7"/>
                      <a:gd name="T6" fmla="*/ 0 w 59"/>
                      <a:gd name="T7" fmla="*/ 2 h 7"/>
                      <a:gd name="T8" fmla="*/ 0 w 59"/>
                      <a:gd name="T9" fmla="*/ 3 h 7"/>
                      <a:gd name="T10" fmla="*/ 0 w 59"/>
                      <a:gd name="T11" fmla="*/ 4 h 7"/>
                      <a:gd name="T12" fmla="*/ 0 w 59"/>
                      <a:gd name="T13" fmla="*/ 5 h 7"/>
                      <a:gd name="T14" fmla="*/ 1 w 59"/>
                      <a:gd name="T15" fmla="*/ 7 h 7"/>
                      <a:gd name="T16" fmla="*/ 2 w 59"/>
                      <a:gd name="T17" fmla="*/ 7 h 7"/>
                      <a:gd name="T18" fmla="*/ 55 w 59"/>
                      <a:gd name="T19" fmla="*/ 7 h 7"/>
                      <a:gd name="T20" fmla="*/ 56 w 59"/>
                      <a:gd name="T21" fmla="*/ 7 h 7"/>
                      <a:gd name="T22" fmla="*/ 57 w 59"/>
                      <a:gd name="T23" fmla="*/ 7 h 7"/>
                      <a:gd name="T24" fmla="*/ 58 w 59"/>
                      <a:gd name="T25" fmla="*/ 5 h 7"/>
                      <a:gd name="T26" fmla="*/ 59 w 59"/>
                      <a:gd name="T27" fmla="*/ 4 h 7"/>
                      <a:gd name="T28" fmla="*/ 59 w 59"/>
                      <a:gd name="T29" fmla="*/ 3 h 7"/>
                      <a:gd name="T30" fmla="*/ 58 w 59"/>
                      <a:gd name="T31" fmla="*/ 2 h 7"/>
                      <a:gd name="T32" fmla="*/ 57 w 59"/>
                      <a:gd name="T33" fmla="*/ 1 h 7"/>
                      <a:gd name="T34" fmla="*/ 56 w 59"/>
                      <a:gd name="T35" fmla="*/ 0 h 7"/>
                      <a:gd name="T36" fmla="*/ 3 w 59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9" h="7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8" y="5"/>
                        </a:lnTo>
                        <a:lnTo>
                          <a:pt x="59" y="4"/>
                        </a:lnTo>
                        <a:lnTo>
                          <a:pt x="59" y="3"/>
                        </a:lnTo>
                        <a:lnTo>
                          <a:pt x="58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5" name="Freeform 72"/>
                  <p:cNvSpPr>
                    <a:spLocks/>
                  </p:cNvSpPr>
                  <p:nvPr/>
                </p:nvSpPr>
                <p:spPr bwMode="auto">
                  <a:xfrm>
                    <a:off x="4681" y="3192"/>
                    <a:ext cx="59" cy="7"/>
                  </a:xfrm>
                  <a:custGeom>
                    <a:avLst/>
                    <a:gdLst>
                      <a:gd name="T0" fmla="*/ 3 w 59"/>
                      <a:gd name="T1" fmla="*/ 0 h 7"/>
                      <a:gd name="T2" fmla="*/ 2 w 59"/>
                      <a:gd name="T3" fmla="*/ 0 h 7"/>
                      <a:gd name="T4" fmla="*/ 1 w 59"/>
                      <a:gd name="T5" fmla="*/ 1 h 7"/>
                      <a:gd name="T6" fmla="*/ 0 w 59"/>
                      <a:gd name="T7" fmla="*/ 2 h 7"/>
                      <a:gd name="T8" fmla="*/ 0 w 59"/>
                      <a:gd name="T9" fmla="*/ 3 h 7"/>
                      <a:gd name="T10" fmla="*/ 0 w 59"/>
                      <a:gd name="T11" fmla="*/ 4 h 7"/>
                      <a:gd name="T12" fmla="*/ 0 w 59"/>
                      <a:gd name="T13" fmla="*/ 5 h 7"/>
                      <a:gd name="T14" fmla="*/ 1 w 59"/>
                      <a:gd name="T15" fmla="*/ 7 h 7"/>
                      <a:gd name="T16" fmla="*/ 2 w 59"/>
                      <a:gd name="T17" fmla="*/ 7 h 7"/>
                      <a:gd name="T18" fmla="*/ 55 w 59"/>
                      <a:gd name="T19" fmla="*/ 7 h 7"/>
                      <a:gd name="T20" fmla="*/ 56 w 59"/>
                      <a:gd name="T21" fmla="*/ 7 h 7"/>
                      <a:gd name="T22" fmla="*/ 57 w 59"/>
                      <a:gd name="T23" fmla="*/ 7 h 7"/>
                      <a:gd name="T24" fmla="*/ 58 w 59"/>
                      <a:gd name="T25" fmla="*/ 5 h 7"/>
                      <a:gd name="T26" fmla="*/ 59 w 59"/>
                      <a:gd name="T27" fmla="*/ 4 h 7"/>
                      <a:gd name="T28" fmla="*/ 59 w 59"/>
                      <a:gd name="T29" fmla="*/ 3 h 7"/>
                      <a:gd name="T30" fmla="*/ 58 w 59"/>
                      <a:gd name="T31" fmla="*/ 2 h 7"/>
                      <a:gd name="T32" fmla="*/ 57 w 59"/>
                      <a:gd name="T33" fmla="*/ 1 h 7"/>
                      <a:gd name="T34" fmla="*/ 56 w 59"/>
                      <a:gd name="T35" fmla="*/ 0 h 7"/>
                      <a:gd name="T36" fmla="*/ 3 w 59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9" h="7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8" y="5"/>
                        </a:lnTo>
                        <a:lnTo>
                          <a:pt x="59" y="4"/>
                        </a:lnTo>
                        <a:lnTo>
                          <a:pt x="59" y="3"/>
                        </a:lnTo>
                        <a:lnTo>
                          <a:pt x="58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6" name="Freeform 73"/>
                  <p:cNvSpPr>
                    <a:spLocks/>
                  </p:cNvSpPr>
                  <p:nvPr/>
                </p:nvSpPr>
                <p:spPr bwMode="auto">
                  <a:xfrm>
                    <a:off x="4753" y="3192"/>
                    <a:ext cx="60" cy="7"/>
                  </a:xfrm>
                  <a:custGeom>
                    <a:avLst/>
                    <a:gdLst>
                      <a:gd name="T0" fmla="*/ 3 w 60"/>
                      <a:gd name="T1" fmla="*/ 0 h 7"/>
                      <a:gd name="T2" fmla="*/ 2 w 60"/>
                      <a:gd name="T3" fmla="*/ 0 h 7"/>
                      <a:gd name="T4" fmla="*/ 1 w 60"/>
                      <a:gd name="T5" fmla="*/ 1 h 7"/>
                      <a:gd name="T6" fmla="*/ 0 w 60"/>
                      <a:gd name="T7" fmla="*/ 2 h 7"/>
                      <a:gd name="T8" fmla="*/ 0 w 60"/>
                      <a:gd name="T9" fmla="*/ 3 h 7"/>
                      <a:gd name="T10" fmla="*/ 0 w 60"/>
                      <a:gd name="T11" fmla="*/ 4 h 7"/>
                      <a:gd name="T12" fmla="*/ 0 w 60"/>
                      <a:gd name="T13" fmla="*/ 5 h 7"/>
                      <a:gd name="T14" fmla="*/ 1 w 60"/>
                      <a:gd name="T15" fmla="*/ 7 h 7"/>
                      <a:gd name="T16" fmla="*/ 2 w 60"/>
                      <a:gd name="T17" fmla="*/ 7 h 7"/>
                      <a:gd name="T18" fmla="*/ 55 w 60"/>
                      <a:gd name="T19" fmla="*/ 7 h 7"/>
                      <a:gd name="T20" fmla="*/ 56 w 60"/>
                      <a:gd name="T21" fmla="*/ 7 h 7"/>
                      <a:gd name="T22" fmla="*/ 57 w 60"/>
                      <a:gd name="T23" fmla="*/ 7 h 7"/>
                      <a:gd name="T24" fmla="*/ 58 w 60"/>
                      <a:gd name="T25" fmla="*/ 5 h 7"/>
                      <a:gd name="T26" fmla="*/ 60 w 60"/>
                      <a:gd name="T27" fmla="*/ 4 h 7"/>
                      <a:gd name="T28" fmla="*/ 60 w 60"/>
                      <a:gd name="T29" fmla="*/ 3 h 7"/>
                      <a:gd name="T30" fmla="*/ 58 w 60"/>
                      <a:gd name="T31" fmla="*/ 2 h 7"/>
                      <a:gd name="T32" fmla="*/ 57 w 60"/>
                      <a:gd name="T33" fmla="*/ 1 h 7"/>
                      <a:gd name="T34" fmla="*/ 56 w 60"/>
                      <a:gd name="T35" fmla="*/ 0 h 7"/>
                      <a:gd name="T36" fmla="*/ 3 w 60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60" h="7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8" y="5"/>
                        </a:lnTo>
                        <a:lnTo>
                          <a:pt x="60" y="4"/>
                        </a:lnTo>
                        <a:lnTo>
                          <a:pt x="60" y="3"/>
                        </a:lnTo>
                        <a:lnTo>
                          <a:pt x="58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7" name="Freeform 74"/>
                  <p:cNvSpPr>
                    <a:spLocks/>
                  </p:cNvSpPr>
                  <p:nvPr/>
                </p:nvSpPr>
                <p:spPr bwMode="auto">
                  <a:xfrm>
                    <a:off x="4826" y="3192"/>
                    <a:ext cx="59" cy="7"/>
                  </a:xfrm>
                  <a:custGeom>
                    <a:avLst/>
                    <a:gdLst>
                      <a:gd name="T0" fmla="*/ 3 w 59"/>
                      <a:gd name="T1" fmla="*/ 0 h 7"/>
                      <a:gd name="T2" fmla="*/ 2 w 59"/>
                      <a:gd name="T3" fmla="*/ 0 h 7"/>
                      <a:gd name="T4" fmla="*/ 1 w 59"/>
                      <a:gd name="T5" fmla="*/ 1 h 7"/>
                      <a:gd name="T6" fmla="*/ 0 w 59"/>
                      <a:gd name="T7" fmla="*/ 2 h 7"/>
                      <a:gd name="T8" fmla="*/ 0 w 59"/>
                      <a:gd name="T9" fmla="*/ 3 h 7"/>
                      <a:gd name="T10" fmla="*/ 0 w 59"/>
                      <a:gd name="T11" fmla="*/ 4 h 7"/>
                      <a:gd name="T12" fmla="*/ 0 w 59"/>
                      <a:gd name="T13" fmla="*/ 5 h 7"/>
                      <a:gd name="T14" fmla="*/ 1 w 59"/>
                      <a:gd name="T15" fmla="*/ 7 h 7"/>
                      <a:gd name="T16" fmla="*/ 2 w 59"/>
                      <a:gd name="T17" fmla="*/ 7 h 7"/>
                      <a:gd name="T18" fmla="*/ 55 w 59"/>
                      <a:gd name="T19" fmla="*/ 7 h 7"/>
                      <a:gd name="T20" fmla="*/ 56 w 59"/>
                      <a:gd name="T21" fmla="*/ 7 h 7"/>
                      <a:gd name="T22" fmla="*/ 57 w 59"/>
                      <a:gd name="T23" fmla="*/ 7 h 7"/>
                      <a:gd name="T24" fmla="*/ 58 w 59"/>
                      <a:gd name="T25" fmla="*/ 5 h 7"/>
                      <a:gd name="T26" fmla="*/ 59 w 59"/>
                      <a:gd name="T27" fmla="*/ 4 h 7"/>
                      <a:gd name="T28" fmla="*/ 59 w 59"/>
                      <a:gd name="T29" fmla="*/ 3 h 7"/>
                      <a:gd name="T30" fmla="*/ 58 w 59"/>
                      <a:gd name="T31" fmla="*/ 2 h 7"/>
                      <a:gd name="T32" fmla="*/ 57 w 59"/>
                      <a:gd name="T33" fmla="*/ 1 h 7"/>
                      <a:gd name="T34" fmla="*/ 56 w 59"/>
                      <a:gd name="T35" fmla="*/ 0 h 7"/>
                      <a:gd name="T36" fmla="*/ 3 w 59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9" h="7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8" y="5"/>
                        </a:lnTo>
                        <a:lnTo>
                          <a:pt x="59" y="4"/>
                        </a:lnTo>
                        <a:lnTo>
                          <a:pt x="59" y="3"/>
                        </a:lnTo>
                        <a:lnTo>
                          <a:pt x="58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8" name="Freeform 75"/>
                  <p:cNvSpPr>
                    <a:spLocks/>
                  </p:cNvSpPr>
                  <p:nvPr/>
                </p:nvSpPr>
                <p:spPr bwMode="auto">
                  <a:xfrm>
                    <a:off x="4898" y="3192"/>
                    <a:ext cx="60" cy="7"/>
                  </a:xfrm>
                  <a:custGeom>
                    <a:avLst/>
                    <a:gdLst>
                      <a:gd name="T0" fmla="*/ 4 w 60"/>
                      <a:gd name="T1" fmla="*/ 0 h 7"/>
                      <a:gd name="T2" fmla="*/ 3 w 60"/>
                      <a:gd name="T3" fmla="*/ 0 h 7"/>
                      <a:gd name="T4" fmla="*/ 1 w 60"/>
                      <a:gd name="T5" fmla="*/ 1 h 7"/>
                      <a:gd name="T6" fmla="*/ 0 w 60"/>
                      <a:gd name="T7" fmla="*/ 2 h 7"/>
                      <a:gd name="T8" fmla="*/ 0 w 60"/>
                      <a:gd name="T9" fmla="*/ 3 h 7"/>
                      <a:gd name="T10" fmla="*/ 0 w 60"/>
                      <a:gd name="T11" fmla="*/ 4 h 7"/>
                      <a:gd name="T12" fmla="*/ 0 w 60"/>
                      <a:gd name="T13" fmla="*/ 5 h 7"/>
                      <a:gd name="T14" fmla="*/ 1 w 60"/>
                      <a:gd name="T15" fmla="*/ 7 h 7"/>
                      <a:gd name="T16" fmla="*/ 3 w 60"/>
                      <a:gd name="T17" fmla="*/ 7 h 7"/>
                      <a:gd name="T18" fmla="*/ 55 w 60"/>
                      <a:gd name="T19" fmla="*/ 7 h 7"/>
                      <a:gd name="T20" fmla="*/ 57 w 60"/>
                      <a:gd name="T21" fmla="*/ 7 h 7"/>
                      <a:gd name="T22" fmla="*/ 58 w 60"/>
                      <a:gd name="T23" fmla="*/ 7 h 7"/>
                      <a:gd name="T24" fmla="*/ 59 w 60"/>
                      <a:gd name="T25" fmla="*/ 5 h 7"/>
                      <a:gd name="T26" fmla="*/ 60 w 60"/>
                      <a:gd name="T27" fmla="*/ 4 h 7"/>
                      <a:gd name="T28" fmla="*/ 60 w 60"/>
                      <a:gd name="T29" fmla="*/ 3 h 7"/>
                      <a:gd name="T30" fmla="*/ 59 w 60"/>
                      <a:gd name="T31" fmla="*/ 2 h 7"/>
                      <a:gd name="T32" fmla="*/ 58 w 60"/>
                      <a:gd name="T33" fmla="*/ 1 h 7"/>
                      <a:gd name="T34" fmla="*/ 57 w 60"/>
                      <a:gd name="T35" fmla="*/ 0 h 7"/>
                      <a:gd name="T36" fmla="*/ 4 w 60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60" h="7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3" y="7"/>
                        </a:lnTo>
                        <a:lnTo>
                          <a:pt x="55" y="7"/>
                        </a:lnTo>
                        <a:lnTo>
                          <a:pt x="57" y="7"/>
                        </a:lnTo>
                        <a:lnTo>
                          <a:pt x="58" y="7"/>
                        </a:lnTo>
                        <a:lnTo>
                          <a:pt x="59" y="5"/>
                        </a:lnTo>
                        <a:lnTo>
                          <a:pt x="60" y="4"/>
                        </a:lnTo>
                        <a:lnTo>
                          <a:pt x="60" y="3"/>
                        </a:lnTo>
                        <a:lnTo>
                          <a:pt x="59" y="2"/>
                        </a:lnTo>
                        <a:lnTo>
                          <a:pt x="58" y="1"/>
                        </a:lnTo>
                        <a:lnTo>
                          <a:pt x="57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9" name="Freeform 76"/>
                  <p:cNvSpPr>
                    <a:spLocks/>
                  </p:cNvSpPr>
                  <p:nvPr/>
                </p:nvSpPr>
                <p:spPr bwMode="auto">
                  <a:xfrm>
                    <a:off x="4971" y="3192"/>
                    <a:ext cx="59" cy="7"/>
                  </a:xfrm>
                  <a:custGeom>
                    <a:avLst/>
                    <a:gdLst>
                      <a:gd name="T0" fmla="*/ 3 w 59"/>
                      <a:gd name="T1" fmla="*/ 0 h 7"/>
                      <a:gd name="T2" fmla="*/ 2 w 59"/>
                      <a:gd name="T3" fmla="*/ 0 h 7"/>
                      <a:gd name="T4" fmla="*/ 1 w 59"/>
                      <a:gd name="T5" fmla="*/ 1 h 7"/>
                      <a:gd name="T6" fmla="*/ 0 w 59"/>
                      <a:gd name="T7" fmla="*/ 2 h 7"/>
                      <a:gd name="T8" fmla="*/ 0 w 59"/>
                      <a:gd name="T9" fmla="*/ 3 h 7"/>
                      <a:gd name="T10" fmla="*/ 0 w 59"/>
                      <a:gd name="T11" fmla="*/ 4 h 7"/>
                      <a:gd name="T12" fmla="*/ 0 w 59"/>
                      <a:gd name="T13" fmla="*/ 5 h 7"/>
                      <a:gd name="T14" fmla="*/ 1 w 59"/>
                      <a:gd name="T15" fmla="*/ 7 h 7"/>
                      <a:gd name="T16" fmla="*/ 2 w 59"/>
                      <a:gd name="T17" fmla="*/ 7 h 7"/>
                      <a:gd name="T18" fmla="*/ 55 w 59"/>
                      <a:gd name="T19" fmla="*/ 7 h 7"/>
                      <a:gd name="T20" fmla="*/ 56 w 59"/>
                      <a:gd name="T21" fmla="*/ 7 h 7"/>
                      <a:gd name="T22" fmla="*/ 57 w 59"/>
                      <a:gd name="T23" fmla="*/ 7 h 7"/>
                      <a:gd name="T24" fmla="*/ 58 w 59"/>
                      <a:gd name="T25" fmla="*/ 5 h 7"/>
                      <a:gd name="T26" fmla="*/ 59 w 59"/>
                      <a:gd name="T27" fmla="*/ 4 h 7"/>
                      <a:gd name="T28" fmla="*/ 59 w 59"/>
                      <a:gd name="T29" fmla="*/ 3 h 7"/>
                      <a:gd name="T30" fmla="*/ 58 w 59"/>
                      <a:gd name="T31" fmla="*/ 2 h 7"/>
                      <a:gd name="T32" fmla="*/ 57 w 59"/>
                      <a:gd name="T33" fmla="*/ 1 h 7"/>
                      <a:gd name="T34" fmla="*/ 56 w 59"/>
                      <a:gd name="T35" fmla="*/ 0 h 7"/>
                      <a:gd name="T36" fmla="*/ 3 w 59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9" h="7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8" y="5"/>
                        </a:lnTo>
                        <a:lnTo>
                          <a:pt x="59" y="4"/>
                        </a:lnTo>
                        <a:lnTo>
                          <a:pt x="59" y="3"/>
                        </a:lnTo>
                        <a:lnTo>
                          <a:pt x="58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1" name="Freeform 77"/>
                  <p:cNvSpPr>
                    <a:spLocks/>
                  </p:cNvSpPr>
                  <p:nvPr/>
                </p:nvSpPr>
                <p:spPr bwMode="auto">
                  <a:xfrm>
                    <a:off x="5044" y="3192"/>
                    <a:ext cx="59" cy="7"/>
                  </a:xfrm>
                  <a:custGeom>
                    <a:avLst/>
                    <a:gdLst>
                      <a:gd name="T0" fmla="*/ 3 w 59"/>
                      <a:gd name="T1" fmla="*/ 0 h 7"/>
                      <a:gd name="T2" fmla="*/ 2 w 59"/>
                      <a:gd name="T3" fmla="*/ 0 h 7"/>
                      <a:gd name="T4" fmla="*/ 1 w 59"/>
                      <a:gd name="T5" fmla="*/ 1 h 7"/>
                      <a:gd name="T6" fmla="*/ 0 w 59"/>
                      <a:gd name="T7" fmla="*/ 2 h 7"/>
                      <a:gd name="T8" fmla="*/ 0 w 59"/>
                      <a:gd name="T9" fmla="*/ 3 h 7"/>
                      <a:gd name="T10" fmla="*/ 0 w 59"/>
                      <a:gd name="T11" fmla="*/ 4 h 7"/>
                      <a:gd name="T12" fmla="*/ 0 w 59"/>
                      <a:gd name="T13" fmla="*/ 5 h 7"/>
                      <a:gd name="T14" fmla="*/ 1 w 59"/>
                      <a:gd name="T15" fmla="*/ 7 h 7"/>
                      <a:gd name="T16" fmla="*/ 2 w 59"/>
                      <a:gd name="T17" fmla="*/ 7 h 7"/>
                      <a:gd name="T18" fmla="*/ 55 w 59"/>
                      <a:gd name="T19" fmla="*/ 7 h 7"/>
                      <a:gd name="T20" fmla="*/ 56 w 59"/>
                      <a:gd name="T21" fmla="*/ 7 h 7"/>
                      <a:gd name="T22" fmla="*/ 57 w 59"/>
                      <a:gd name="T23" fmla="*/ 7 h 7"/>
                      <a:gd name="T24" fmla="*/ 58 w 59"/>
                      <a:gd name="T25" fmla="*/ 5 h 7"/>
                      <a:gd name="T26" fmla="*/ 59 w 59"/>
                      <a:gd name="T27" fmla="*/ 4 h 7"/>
                      <a:gd name="T28" fmla="*/ 59 w 59"/>
                      <a:gd name="T29" fmla="*/ 3 h 7"/>
                      <a:gd name="T30" fmla="*/ 58 w 59"/>
                      <a:gd name="T31" fmla="*/ 2 h 7"/>
                      <a:gd name="T32" fmla="*/ 57 w 59"/>
                      <a:gd name="T33" fmla="*/ 1 h 7"/>
                      <a:gd name="T34" fmla="*/ 56 w 59"/>
                      <a:gd name="T35" fmla="*/ 0 h 7"/>
                      <a:gd name="T36" fmla="*/ 3 w 59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9" h="7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8" y="5"/>
                        </a:lnTo>
                        <a:lnTo>
                          <a:pt x="59" y="4"/>
                        </a:lnTo>
                        <a:lnTo>
                          <a:pt x="59" y="3"/>
                        </a:lnTo>
                        <a:lnTo>
                          <a:pt x="58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2" name="Freeform 78"/>
                  <p:cNvSpPr>
                    <a:spLocks/>
                  </p:cNvSpPr>
                  <p:nvPr/>
                </p:nvSpPr>
                <p:spPr bwMode="auto">
                  <a:xfrm>
                    <a:off x="5116" y="3192"/>
                    <a:ext cx="60" cy="7"/>
                  </a:xfrm>
                  <a:custGeom>
                    <a:avLst/>
                    <a:gdLst>
                      <a:gd name="T0" fmla="*/ 4 w 60"/>
                      <a:gd name="T1" fmla="*/ 0 h 7"/>
                      <a:gd name="T2" fmla="*/ 2 w 60"/>
                      <a:gd name="T3" fmla="*/ 0 h 7"/>
                      <a:gd name="T4" fmla="*/ 1 w 60"/>
                      <a:gd name="T5" fmla="*/ 1 h 7"/>
                      <a:gd name="T6" fmla="*/ 0 w 60"/>
                      <a:gd name="T7" fmla="*/ 2 h 7"/>
                      <a:gd name="T8" fmla="*/ 0 w 60"/>
                      <a:gd name="T9" fmla="*/ 3 h 7"/>
                      <a:gd name="T10" fmla="*/ 0 w 60"/>
                      <a:gd name="T11" fmla="*/ 4 h 7"/>
                      <a:gd name="T12" fmla="*/ 0 w 60"/>
                      <a:gd name="T13" fmla="*/ 5 h 7"/>
                      <a:gd name="T14" fmla="*/ 1 w 60"/>
                      <a:gd name="T15" fmla="*/ 7 h 7"/>
                      <a:gd name="T16" fmla="*/ 2 w 60"/>
                      <a:gd name="T17" fmla="*/ 7 h 7"/>
                      <a:gd name="T18" fmla="*/ 55 w 60"/>
                      <a:gd name="T19" fmla="*/ 7 h 7"/>
                      <a:gd name="T20" fmla="*/ 56 w 60"/>
                      <a:gd name="T21" fmla="*/ 7 h 7"/>
                      <a:gd name="T22" fmla="*/ 57 w 60"/>
                      <a:gd name="T23" fmla="*/ 7 h 7"/>
                      <a:gd name="T24" fmla="*/ 59 w 60"/>
                      <a:gd name="T25" fmla="*/ 5 h 7"/>
                      <a:gd name="T26" fmla="*/ 60 w 60"/>
                      <a:gd name="T27" fmla="*/ 4 h 7"/>
                      <a:gd name="T28" fmla="*/ 60 w 60"/>
                      <a:gd name="T29" fmla="*/ 3 h 7"/>
                      <a:gd name="T30" fmla="*/ 59 w 60"/>
                      <a:gd name="T31" fmla="*/ 2 h 7"/>
                      <a:gd name="T32" fmla="*/ 57 w 60"/>
                      <a:gd name="T33" fmla="*/ 1 h 7"/>
                      <a:gd name="T34" fmla="*/ 56 w 60"/>
                      <a:gd name="T35" fmla="*/ 0 h 7"/>
                      <a:gd name="T36" fmla="*/ 4 w 60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60" h="7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9" y="5"/>
                        </a:lnTo>
                        <a:lnTo>
                          <a:pt x="60" y="4"/>
                        </a:lnTo>
                        <a:lnTo>
                          <a:pt x="60" y="3"/>
                        </a:lnTo>
                        <a:lnTo>
                          <a:pt x="59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3" name="Freeform 79"/>
                  <p:cNvSpPr>
                    <a:spLocks/>
                  </p:cNvSpPr>
                  <p:nvPr/>
                </p:nvSpPr>
                <p:spPr bwMode="auto">
                  <a:xfrm>
                    <a:off x="5189" y="3192"/>
                    <a:ext cx="59" cy="7"/>
                  </a:xfrm>
                  <a:custGeom>
                    <a:avLst/>
                    <a:gdLst>
                      <a:gd name="T0" fmla="*/ 3 w 59"/>
                      <a:gd name="T1" fmla="*/ 0 h 7"/>
                      <a:gd name="T2" fmla="*/ 2 w 59"/>
                      <a:gd name="T3" fmla="*/ 0 h 7"/>
                      <a:gd name="T4" fmla="*/ 1 w 59"/>
                      <a:gd name="T5" fmla="*/ 1 h 7"/>
                      <a:gd name="T6" fmla="*/ 0 w 59"/>
                      <a:gd name="T7" fmla="*/ 2 h 7"/>
                      <a:gd name="T8" fmla="*/ 0 w 59"/>
                      <a:gd name="T9" fmla="*/ 3 h 7"/>
                      <a:gd name="T10" fmla="*/ 0 w 59"/>
                      <a:gd name="T11" fmla="*/ 4 h 7"/>
                      <a:gd name="T12" fmla="*/ 0 w 59"/>
                      <a:gd name="T13" fmla="*/ 5 h 7"/>
                      <a:gd name="T14" fmla="*/ 1 w 59"/>
                      <a:gd name="T15" fmla="*/ 7 h 7"/>
                      <a:gd name="T16" fmla="*/ 2 w 59"/>
                      <a:gd name="T17" fmla="*/ 7 h 7"/>
                      <a:gd name="T18" fmla="*/ 55 w 59"/>
                      <a:gd name="T19" fmla="*/ 7 h 7"/>
                      <a:gd name="T20" fmla="*/ 56 w 59"/>
                      <a:gd name="T21" fmla="*/ 7 h 7"/>
                      <a:gd name="T22" fmla="*/ 57 w 59"/>
                      <a:gd name="T23" fmla="*/ 7 h 7"/>
                      <a:gd name="T24" fmla="*/ 58 w 59"/>
                      <a:gd name="T25" fmla="*/ 5 h 7"/>
                      <a:gd name="T26" fmla="*/ 59 w 59"/>
                      <a:gd name="T27" fmla="*/ 4 h 7"/>
                      <a:gd name="T28" fmla="*/ 59 w 59"/>
                      <a:gd name="T29" fmla="*/ 3 h 7"/>
                      <a:gd name="T30" fmla="*/ 58 w 59"/>
                      <a:gd name="T31" fmla="*/ 2 h 7"/>
                      <a:gd name="T32" fmla="*/ 57 w 59"/>
                      <a:gd name="T33" fmla="*/ 1 h 7"/>
                      <a:gd name="T34" fmla="*/ 56 w 59"/>
                      <a:gd name="T35" fmla="*/ 0 h 7"/>
                      <a:gd name="T36" fmla="*/ 3 w 59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9" h="7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8" y="5"/>
                        </a:lnTo>
                        <a:lnTo>
                          <a:pt x="59" y="4"/>
                        </a:lnTo>
                        <a:lnTo>
                          <a:pt x="59" y="3"/>
                        </a:lnTo>
                        <a:lnTo>
                          <a:pt x="58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4" name="Freeform 80"/>
                  <p:cNvSpPr>
                    <a:spLocks/>
                  </p:cNvSpPr>
                  <p:nvPr/>
                </p:nvSpPr>
                <p:spPr bwMode="auto">
                  <a:xfrm>
                    <a:off x="5262" y="3192"/>
                    <a:ext cx="59" cy="7"/>
                  </a:xfrm>
                  <a:custGeom>
                    <a:avLst/>
                    <a:gdLst>
                      <a:gd name="T0" fmla="*/ 3 w 59"/>
                      <a:gd name="T1" fmla="*/ 0 h 7"/>
                      <a:gd name="T2" fmla="*/ 2 w 59"/>
                      <a:gd name="T3" fmla="*/ 0 h 7"/>
                      <a:gd name="T4" fmla="*/ 1 w 59"/>
                      <a:gd name="T5" fmla="*/ 1 h 7"/>
                      <a:gd name="T6" fmla="*/ 0 w 59"/>
                      <a:gd name="T7" fmla="*/ 2 h 7"/>
                      <a:gd name="T8" fmla="*/ 0 w 59"/>
                      <a:gd name="T9" fmla="*/ 3 h 7"/>
                      <a:gd name="T10" fmla="*/ 0 w 59"/>
                      <a:gd name="T11" fmla="*/ 4 h 7"/>
                      <a:gd name="T12" fmla="*/ 0 w 59"/>
                      <a:gd name="T13" fmla="*/ 5 h 7"/>
                      <a:gd name="T14" fmla="*/ 1 w 59"/>
                      <a:gd name="T15" fmla="*/ 7 h 7"/>
                      <a:gd name="T16" fmla="*/ 2 w 59"/>
                      <a:gd name="T17" fmla="*/ 7 h 7"/>
                      <a:gd name="T18" fmla="*/ 55 w 59"/>
                      <a:gd name="T19" fmla="*/ 7 h 7"/>
                      <a:gd name="T20" fmla="*/ 56 w 59"/>
                      <a:gd name="T21" fmla="*/ 7 h 7"/>
                      <a:gd name="T22" fmla="*/ 57 w 59"/>
                      <a:gd name="T23" fmla="*/ 7 h 7"/>
                      <a:gd name="T24" fmla="*/ 58 w 59"/>
                      <a:gd name="T25" fmla="*/ 5 h 7"/>
                      <a:gd name="T26" fmla="*/ 59 w 59"/>
                      <a:gd name="T27" fmla="*/ 4 h 7"/>
                      <a:gd name="T28" fmla="*/ 59 w 59"/>
                      <a:gd name="T29" fmla="*/ 3 h 7"/>
                      <a:gd name="T30" fmla="*/ 58 w 59"/>
                      <a:gd name="T31" fmla="*/ 2 h 7"/>
                      <a:gd name="T32" fmla="*/ 57 w 59"/>
                      <a:gd name="T33" fmla="*/ 1 h 7"/>
                      <a:gd name="T34" fmla="*/ 56 w 59"/>
                      <a:gd name="T35" fmla="*/ 0 h 7"/>
                      <a:gd name="T36" fmla="*/ 3 w 59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9" h="7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8" y="5"/>
                        </a:lnTo>
                        <a:lnTo>
                          <a:pt x="59" y="4"/>
                        </a:lnTo>
                        <a:lnTo>
                          <a:pt x="59" y="3"/>
                        </a:lnTo>
                        <a:lnTo>
                          <a:pt x="58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5" name="Freeform 81"/>
                  <p:cNvSpPr>
                    <a:spLocks/>
                  </p:cNvSpPr>
                  <p:nvPr/>
                </p:nvSpPr>
                <p:spPr bwMode="auto">
                  <a:xfrm>
                    <a:off x="5334" y="3192"/>
                    <a:ext cx="60" cy="7"/>
                  </a:xfrm>
                  <a:custGeom>
                    <a:avLst/>
                    <a:gdLst>
                      <a:gd name="T0" fmla="*/ 3 w 60"/>
                      <a:gd name="T1" fmla="*/ 0 h 7"/>
                      <a:gd name="T2" fmla="*/ 2 w 60"/>
                      <a:gd name="T3" fmla="*/ 0 h 7"/>
                      <a:gd name="T4" fmla="*/ 1 w 60"/>
                      <a:gd name="T5" fmla="*/ 1 h 7"/>
                      <a:gd name="T6" fmla="*/ 0 w 60"/>
                      <a:gd name="T7" fmla="*/ 2 h 7"/>
                      <a:gd name="T8" fmla="*/ 0 w 60"/>
                      <a:gd name="T9" fmla="*/ 3 h 7"/>
                      <a:gd name="T10" fmla="*/ 0 w 60"/>
                      <a:gd name="T11" fmla="*/ 4 h 7"/>
                      <a:gd name="T12" fmla="*/ 0 w 60"/>
                      <a:gd name="T13" fmla="*/ 5 h 7"/>
                      <a:gd name="T14" fmla="*/ 1 w 60"/>
                      <a:gd name="T15" fmla="*/ 7 h 7"/>
                      <a:gd name="T16" fmla="*/ 2 w 60"/>
                      <a:gd name="T17" fmla="*/ 7 h 7"/>
                      <a:gd name="T18" fmla="*/ 55 w 60"/>
                      <a:gd name="T19" fmla="*/ 7 h 7"/>
                      <a:gd name="T20" fmla="*/ 56 w 60"/>
                      <a:gd name="T21" fmla="*/ 7 h 7"/>
                      <a:gd name="T22" fmla="*/ 57 w 60"/>
                      <a:gd name="T23" fmla="*/ 7 h 7"/>
                      <a:gd name="T24" fmla="*/ 58 w 60"/>
                      <a:gd name="T25" fmla="*/ 5 h 7"/>
                      <a:gd name="T26" fmla="*/ 60 w 60"/>
                      <a:gd name="T27" fmla="*/ 4 h 7"/>
                      <a:gd name="T28" fmla="*/ 60 w 60"/>
                      <a:gd name="T29" fmla="*/ 3 h 7"/>
                      <a:gd name="T30" fmla="*/ 58 w 60"/>
                      <a:gd name="T31" fmla="*/ 2 h 7"/>
                      <a:gd name="T32" fmla="*/ 57 w 60"/>
                      <a:gd name="T33" fmla="*/ 1 h 7"/>
                      <a:gd name="T34" fmla="*/ 56 w 60"/>
                      <a:gd name="T35" fmla="*/ 0 h 7"/>
                      <a:gd name="T36" fmla="*/ 3 w 60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60" h="7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8" y="5"/>
                        </a:lnTo>
                        <a:lnTo>
                          <a:pt x="60" y="4"/>
                        </a:lnTo>
                        <a:lnTo>
                          <a:pt x="60" y="3"/>
                        </a:lnTo>
                        <a:lnTo>
                          <a:pt x="58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6" name="Freeform 82"/>
                  <p:cNvSpPr>
                    <a:spLocks/>
                  </p:cNvSpPr>
                  <p:nvPr/>
                </p:nvSpPr>
                <p:spPr bwMode="auto">
                  <a:xfrm>
                    <a:off x="5407" y="3192"/>
                    <a:ext cx="59" cy="7"/>
                  </a:xfrm>
                  <a:custGeom>
                    <a:avLst/>
                    <a:gdLst>
                      <a:gd name="T0" fmla="*/ 3 w 59"/>
                      <a:gd name="T1" fmla="*/ 0 h 7"/>
                      <a:gd name="T2" fmla="*/ 2 w 59"/>
                      <a:gd name="T3" fmla="*/ 0 h 7"/>
                      <a:gd name="T4" fmla="*/ 1 w 59"/>
                      <a:gd name="T5" fmla="*/ 1 h 7"/>
                      <a:gd name="T6" fmla="*/ 0 w 59"/>
                      <a:gd name="T7" fmla="*/ 2 h 7"/>
                      <a:gd name="T8" fmla="*/ 0 w 59"/>
                      <a:gd name="T9" fmla="*/ 3 h 7"/>
                      <a:gd name="T10" fmla="*/ 0 w 59"/>
                      <a:gd name="T11" fmla="*/ 4 h 7"/>
                      <a:gd name="T12" fmla="*/ 0 w 59"/>
                      <a:gd name="T13" fmla="*/ 5 h 7"/>
                      <a:gd name="T14" fmla="*/ 1 w 59"/>
                      <a:gd name="T15" fmla="*/ 7 h 7"/>
                      <a:gd name="T16" fmla="*/ 2 w 59"/>
                      <a:gd name="T17" fmla="*/ 7 h 7"/>
                      <a:gd name="T18" fmla="*/ 55 w 59"/>
                      <a:gd name="T19" fmla="*/ 7 h 7"/>
                      <a:gd name="T20" fmla="*/ 56 w 59"/>
                      <a:gd name="T21" fmla="*/ 7 h 7"/>
                      <a:gd name="T22" fmla="*/ 57 w 59"/>
                      <a:gd name="T23" fmla="*/ 7 h 7"/>
                      <a:gd name="T24" fmla="*/ 58 w 59"/>
                      <a:gd name="T25" fmla="*/ 5 h 7"/>
                      <a:gd name="T26" fmla="*/ 59 w 59"/>
                      <a:gd name="T27" fmla="*/ 4 h 7"/>
                      <a:gd name="T28" fmla="*/ 59 w 59"/>
                      <a:gd name="T29" fmla="*/ 3 h 7"/>
                      <a:gd name="T30" fmla="*/ 58 w 59"/>
                      <a:gd name="T31" fmla="*/ 2 h 7"/>
                      <a:gd name="T32" fmla="*/ 57 w 59"/>
                      <a:gd name="T33" fmla="*/ 1 h 7"/>
                      <a:gd name="T34" fmla="*/ 56 w 59"/>
                      <a:gd name="T35" fmla="*/ 0 h 7"/>
                      <a:gd name="T36" fmla="*/ 3 w 59"/>
                      <a:gd name="T3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9" h="7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55" y="7"/>
                        </a:lnTo>
                        <a:lnTo>
                          <a:pt x="56" y="7"/>
                        </a:lnTo>
                        <a:lnTo>
                          <a:pt x="57" y="7"/>
                        </a:lnTo>
                        <a:lnTo>
                          <a:pt x="58" y="5"/>
                        </a:lnTo>
                        <a:lnTo>
                          <a:pt x="59" y="4"/>
                        </a:lnTo>
                        <a:lnTo>
                          <a:pt x="59" y="3"/>
                        </a:lnTo>
                        <a:lnTo>
                          <a:pt x="58" y="2"/>
                        </a:lnTo>
                        <a:lnTo>
                          <a:pt x="57" y="1"/>
                        </a:lnTo>
                        <a:lnTo>
                          <a:pt x="56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80" name="Rectangle 83"/>
                <p:cNvSpPr>
                  <a:spLocks noChangeArrowheads="1"/>
                </p:cNvSpPr>
                <p:nvPr/>
              </p:nvSpPr>
              <p:spPr bwMode="auto">
                <a:xfrm>
                  <a:off x="1008" y="629"/>
                  <a:ext cx="229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1" name="Rectangle 84"/>
                <p:cNvSpPr>
                  <a:spLocks noChangeArrowheads="1"/>
                </p:cNvSpPr>
                <p:nvPr/>
              </p:nvSpPr>
              <p:spPr bwMode="auto">
                <a:xfrm>
                  <a:off x="1065" y="670"/>
                  <a:ext cx="183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altLang="en-US" sz="1500" b="1">
                      <a:solidFill>
                        <a:srgbClr val="FF0000"/>
                      </a:solidFill>
                      <a:latin typeface="Comic Sans MS" pitchFamily="66" charset="0"/>
                    </a:rPr>
                    <a:t>E</a:t>
                  </a:r>
                  <a:r>
                    <a:rPr lang="es-ES_tradnl" altLang="en-US" sz="2100" b="1" baseline="-25000">
                      <a:solidFill>
                        <a:srgbClr val="FF0000"/>
                      </a:solidFill>
                      <a:latin typeface="Comic Sans MS" pitchFamily="66" charset="0"/>
                    </a:rPr>
                    <a:t>c</a:t>
                  </a:r>
                  <a:endParaRPr lang="es-ES_tradnl" altLang="en-US" sz="3600" b="1" baseline="-2500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82" name="Rectangle 85"/>
                <p:cNvSpPr>
                  <a:spLocks noChangeArrowheads="1"/>
                </p:cNvSpPr>
                <p:nvPr/>
              </p:nvSpPr>
              <p:spPr bwMode="auto">
                <a:xfrm>
                  <a:off x="728" y="1030"/>
                  <a:ext cx="183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" name="Rectangle 86"/>
                <p:cNvSpPr>
                  <a:spLocks noChangeArrowheads="1"/>
                </p:cNvSpPr>
                <p:nvPr/>
              </p:nvSpPr>
              <p:spPr bwMode="auto">
                <a:xfrm>
                  <a:off x="534" y="1488"/>
                  <a:ext cx="201" cy="3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altLang="en-US" dirty="0" smtClean="0">
                      <a:solidFill>
                        <a:srgbClr val="FF0000"/>
                      </a:solidFill>
                      <a:latin typeface="Comic Sans MS" pitchFamily="66" charset="0"/>
                    </a:rPr>
                    <a:t>+n</a:t>
                  </a:r>
                  <a:endParaRPr lang="es-ES_tradnl" altLang="en-US" sz="2400" dirty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84" name="Freeform 89"/>
                <p:cNvSpPr>
                  <a:spLocks/>
                </p:cNvSpPr>
                <p:nvPr/>
              </p:nvSpPr>
              <p:spPr bwMode="auto">
                <a:xfrm>
                  <a:off x="634" y="1354"/>
                  <a:ext cx="86" cy="90"/>
                </a:xfrm>
                <a:custGeom>
                  <a:avLst/>
                  <a:gdLst>
                    <a:gd name="T0" fmla="*/ 53 w 98"/>
                    <a:gd name="T1" fmla="*/ 0 h 90"/>
                    <a:gd name="T2" fmla="*/ 0 w 98"/>
                    <a:gd name="T3" fmla="*/ 90 h 90"/>
                    <a:gd name="T4" fmla="*/ 98 w 98"/>
                    <a:gd name="T5" fmla="*/ 53 h 90"/>
                    <a:gd name="T6" fmla="*/ 53 w 98"/>
                    <a:gd name="T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8" h="90">
                      <a:moveTo>
                        <a:pt x="53" y="0"/>
                      </a:moveTo>
                      <a:lnTo>
                        <a:pt x="0" y="90"/>
                      </a:lnTo>
                      <a:lnTo>
                        <a:pt x="98" y="5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1" name="Grupo 101"/>
              <p:cNvGrpSpPr/>
              <p:nvPr/>
            </p:nvGrpSpPr>
            <p:grpSpPr>
              <a:xfrm>
                <a:off x="396131" y="1357544"/>
                <a:ext cx="2879725" cy="2736850"/>
                <a:chOff x="376238" y="1371600"/>
                <a:chExt cx="2879725" cy="2736850"/>
              </a:xfrm>
              <a:noFill/>
            </p:grpSpPr>
            <p:sp>
              <p:nvSpPr>
                <p:cNvPr id="52" name="Rectangle 30"/>
                <p:cNvSpPr>
                  <a:spLocks noChangeArrowheads="1"/>
                </p:cNvSpPr>
                <p:nvPr/>
              </p:nvSpPr>
              <p:spPr bwMode="auto">
                <a:xfrm>
                  <a:off x="376238" y="1371600"/>
                  <a:ext cx="2879725" cy="2736850"/>
                </a:xfrm>
                <a:prstGeom prst="rect">
                  <a:avLst/>
                </a:prstGeom>
                <a:grpFill/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GB"/>
                </a:p>
              </p:txBody>
            </p:sp>
            <p:grpSp>
              <p:nvGrpSpPr>
                <p:cNvPr id="53" name="Group 90"/>
                <p:cNvGrpSpPr>
                  <a:grpSpLocks/>
                </p:cNvGrpSpPr>
                <p:nvPr/>
              </p:nvGrpSpPr>
              <p:grpSpPr bwMode="auto">
                <a:xfrm>
                  <a:off x="1885950" y="1747838"/>
                  <a:ext cx="290513" cy="2000250"/>
                  <a:chOff x="1200" y="764"/>
                  <a:chExt cx="183" cy="1260"/>
                </a:xfrm>
                <a:grpFill/>
              </p:grpSpPr>
              <p:sp>
                <p:nvSpPr>
                  <p:cNvPr id="56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64"/>
                    <a:ext cx="1" cy="217"/>
                  </a:xfrm>
                  <a:prstGeom prst="line">
                    <a:avLst/>
                  </a:prstGeom>
                  <a:grpFill/>
                  <a:ln w="28575">
                    <a:solidFill>
                      <a:srgbClr val="00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57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981"/>
                    <a:ext cx="0" cy="408"/>
                  </a:xfrm>
                  <a:prstGeom prst="line">
                    <a:avLst/>
                  </a:prstGeom>
                  <a:grpFill/>
                  <a:ln w="28575">
                    <a:solidFill>
                      <a:srgbClr val="00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58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1338" y="1389"/>
                    <a:ext cx="0" cy="227"/>
                  </a:xfrm>
                  <a:prstGeom prst="line">
                    <a:avLst/>
                  </a:prstGeom>
                  <a:grpFill/>
                  <a:ln w="28575">
                    <a:solidFill>
                      <a:srgbClr val="00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59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1383" y="1616"/>
                    <a:ext cx="0" cy="408"/>
                  </a:xfrm>
                  <a:prstGeom prst="line">
                    <a:avLst/>
                  </a:prstGeom>
                  <a:grpFill/>
                  <a:ln w="28575">
                    <a:solidFill>
                      <a:srgbClr val="00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54" name="Line 123"/>
                <p:cNvSpPr>
                  <a:spLocks noChangeShapeType="1"/>
                </p:cNvSpPr>
                <p:nvPr/>
              </p:nvSpPr>
              <p:spPr bwMode="auto">
                <a:xfrm>
                  <a:off x="2362200" y="1752600"/>
                  <a:ext cx="0" cy="1981200"/>
                </a:xfrm>
                <a:prstGeom prst="line">
                  <a:avLst/>
                </a:prstGeom>
                <a:grpFill/>
                <a:ln w="28575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5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2133600" y="2819400"/>
                  <a:ext cx="838200" cy="4572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S" altLang="en-US" sz="2400">
                      <a:solidFill>
                        <a:srgbClr val="FF0000"/>
                      </a:solidFill>
                      <a:latin typeface="Comic Sans MS" pitchFamily="66" charset="0"/>
                    </a:rPr>
                    <a:t> E</a:t>
                  </a:r>
                  <a:r>
                    <a:rPr lang="es-ES" altLang="en-US" sz="2400" b="1" baseline="-25000">
                      <a:solidFill>
                        <a:srgbClr val="FF0000"/>
                      </a:solidFill>
                      <a:latin typeface="Comic Sans MS" pitchFamily="66" charset="0"/>
                    </a:rPr>
                    <a:t>c</a:t>
                  </a:r>
                </a:p>
              </p:txBody>
            </p:sp>
          </p:grpSp>
        </p:grpSp>
        <p:sp>
          <p:nvSpPr>
            <p:cNvPr id="117" name="Line 91"/>
            <p:cNvSpPr>
              <a:spLocks noChangeShapeType="1"/>
            </p:cNvSpPr>
            <p:nvPr/>
          </p:nvSpPr>
          <p:spPr bwMode="auto">
            <a:xfrm flipH="1">
              <a:off x="6516216" y="3321402"/>
              <a:ext cx="9134" cy="193477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118" name="Line 92"/>
            <p:cNvSpPr>
              <a:spLocks noChangeShapeType="1"/>
            </p:cNvSpPr>
            <p:nvPr/>
          </p:nvSpPr>
          <p:spPr bwMode="auto">
            <a:xfrm flipH="1">
              <a:off x="6588222" y="3319339"/>
              <a:ext cx="21500" cy="973386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119" name="Line 92"/>
            <p:cNvSpPr>
              <a:spLocks noChangeShapeType="1"/>
            </p:cNvSpPr>
            <p:nvPr/>
          </p:nvSpPr>
          <p:spPr bwMode="auto">
            <a:xfrm flipH="1">
              <a:off x="6660232" y="4267104"/>
              <a:ext cx="11020" cy="1034104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227" name="Rectángulo 22"/>
          <p:cNvSpPr/>
          <p:nvPr/>
        </p:nvSpPr>
        <p:spPr>
          <a:xfrm>
            <a:off x="2910253" y="3861048"/>
            <a:ext cx="1949779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altLang="en-US" dirty="0" smtClean="0">
                <a:cs typeface="Arial" panose="020B0604020202020204" pitchFamily="34" charset="0"/>
              </a:rPr>
              <a:t>Total efficiency depends on </a:t>
            </a:r>
            <a:r>
              <a:rPr lang="en-US" b="1" dirty="0" err="1" smtClean="0">
                <a:solidFill>
                  <a:schemeClr val="bg1"/>
                </a:solidFill>
              </a:rPr>
              <a:t>E</a:t>
            </a:r>
            <a:r>
              <a:rPr lang="en-US" b="1" baseline="-25000" dirty="0" err="1" smtClean="0">
                <a:solidFill>
                  <a:schemeClr val="bg1"/>
                </a:solidFill>
              </a:rPr>
              <a:t>c</a:t>
            </a:r>
            <a:endParaRPr lang="en-US" b="1" baseline="-25000" dirty="0">
              <a:solidFill>
                <a:schemeClr val="bg1"/>
              </a:solidFill>
            </a:endParaRPr>
          </a:p>
          <a:p>
            <a:pPr algn="ctr"/>
            <a:r>
              <a:rPr lang="en-GB" altLang="en-US" dirty="0">
                <a:cs typeface="Arial" panose="020B0604020202020204" pitchFamily="34" charset="0"/>
                <a:sym typeface="Symbol" pitchFamily="18" charset="2"/>
              </a:rPr>
              <a:t>a</a:t>
            </a:r>
            <a:r>
              <a:rPr lang="en-GB" altLang="en-US" dirty="0" smtClean="0">
                <a:cs typeface="Arial" panose="020B0604020202020204" pitchFamily="34" charset="0"/>
                <a:sym typeface="Symbol" pitchFamily="18" charset="2"/>
              </a:rPr>
              <a:t>nd not on the decay path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243505"/>
      </p:ext>
    </p:extLst>
  </p:cSld>
  <p:clrMapOvr>
    <a:masterClrMapping/>
  </p:clrMapOvr>
  <p:transition advTm="1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2" grpId="0"/>
      <p:bldP spid="4" grpId="0" animBg="1"/>
      <p:bldP spid="47" grpId="0"/>
      <p:bldP spid="2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Neutron Induced Reactions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76456" y="6453336"/>
            <a:ext cx="319336" cy="319982"/>
          </a:xfrm>
          <a:prstGeom prst="ellipse">
            <a:avLst/>
          </a:prstGeom>
        </p:spPr>
        <p:txBody>
          <a:bodyPr/>
          <a:lstStyle/>
          <a:p>
            <a:fld id="{0EABF873-A8CC-4680-B92B-676EF7CF1CED}" type="slidenum">
              <a:rPr lang="es-ES_tradnl" smtClean="0"/>
              <a:t>2</a:t>
            </a:fld>
            <a:endParaRPr lang="es-ES_tradnl"/>
          </a:p>
        </p:txBody>
      </p:sp>
      <p:grpSp>
        <p:nvGrpSpPr>
          <p:cNvPr id="4" name="Grupo 3"/>
          <p:cNvGrpSpPr/>
          <p:nvPr/>
        </p:nvGrpSpPr>
        <p:grpSpPr>
          <a:xfrm>
            <a:off x="900341" y="1355284"/>
            <a:ext cx="7055286" cy="1569660"/>
            <a:chOff x="899592" y="1139260"/>
            <a:chExt cx="7055286" cy="1569660"/>
          </a:xfrm>
        </p:grpSpPr>
        <p:grpSp>
          <p:nvGrpSpPr>
            <p:cNvPr id="5" name="Group 5"/>
            <p:cNvGrpSpPr/>
            <p:nvPr/>
          </p:nvGrpSpPr>
          <p:grpSpPr>
            <a:xfrm>
              <a:off x="2699792" y="1340768"/>
              <a:ext cx="1080120" cy="1080120"/>
              <a:chOff x="3131840" y="2060848"/>
              <a:chExt cx="1080120" cy="1080120"/>
            </a:xfrm>
          </p:grpSpPr>
          <p:sp>
            <p:nvSpPr>
              <p:cNvPr id="32" name="Oval 6"/>
              <p:cNvSpPr/>
              <p:nvPr/>
            </p:nvSpPr>
            <p:spPr>
              <a:xfrm>
                <a:off x="3275856" y="21328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7"/>
              <p:cNvSpPr/>
              <p:nvPr/>
            </p:nvSpPr>
            <p:spPr>
              <a:xfrm>
                <a:off x="3428256" y="22852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8"/>
              <p:cNvSpPr/>
              <p:nvPr/>
            </p:nvSpPr>
            <p:spPr>
              <a:xfrm>
                <a:off x="3419872" y="2437656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9"/>
              <p:cNvSpPr/>
              <p:nvPr/>
            </p:nvSpPr>
            <p:spPr>
              <a:xfrm>
                <a:off x="3580656" y="227687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10"/>
              <p:cNvSpPr/>
              <p:nvPr/>
            </p:nvSpPr>
            <p:spPr>
              <a:xfrm>
                <a:off x="3580656" y="206084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11"/>
              <p:cNvSpPr/>
              <p:nvPr/>
            </p:nvSpPr>
            <p:spPr>
              <a:xfrm>
                <a:off x="3779912" y="26369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12"/>
              <p:cNvSpPr/>
              <p:nvPr/>
            </p:nvSpPr>
            <p:spPr>
              <a:xfrm>
                <a:off x="3779912" y="234888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13"/>
              <p:cNvSpPr/>
              <p:nvPr/>
            </p:nvSpPr>
            <p:spPr>
              <a:xfrm>
                <a:off x="3779912" y="2132856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14"/>
              <p:cNvSpPr/>
              <p:nvPr/>
            </p:nvSpPr>
            <p:spPr>
              <a:xfrm>
                <a:off x="3491880" y="270892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15"/>
              <p:cNvSpPr/>
              <p:nvPr/>
            </p:nvSpPr>
            <p:spPr>
              <a:xfrm>
                <a:off x="3131840" y="2420888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16"/>
              <p:cNvSpPr/>
              <p:nvPr/>
            </p:nvSpPr>
            <p:spPr>
              <a:xfrm>
                <a:off x="3275856" y="26369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17"/>
              <p:cNvSpPr/>
              <p:nvPr/>
            </p:nvSpPr>
            <p:spPr>
              <a:xfrm>
                <a:off x="3635896" y="249289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18"/>
              <p:cNvSpPr/>
              <p:nvPr/>
            </p:nvSpPr>
            <p:spPr>
              <a:xfrm>
                <a:off x="3707904" y="2852936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19"/>
              <p:cNvSpPr/>
              <p:nvPr/>
            </p:nvSpPr>
            <p:spPr>
              <a:xfrm>
                <a:off x="3923928" y="2492896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20"/>
              <p:cNvSpPr/>
              <p:nvPr/>
            </p:nvSpPr>
            <p:spPr>
              <a:xfrm>
                <a:off x="3203848" y="227687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21"/>
              <p:cNvSpPr/>
              <p:nvPr/>
            </p:nvSpPr>
            <p:spPr>
              <a:xfrm>
                <a:off x="3419872" y="2852936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22"/>
              <p:cNvSpPr/>
              <p:nvPr/>
            </p:nvSpPr>
            <p:spPr>
              <a:xfrm>
                <a:off x="3419872" y="2060848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23"/>
              <p:cNvSpPr/>
              <p:nvPr/>
            </p:nvSpPr>
            <p:spPr>
              <a:xfrm>
                <a:off x="3580656" y="24376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Oval 24"/>
            <p:cNvSpPr/>
            <p:nvPr/>
          </p:nvSpPr>
          <p:spPr>
            <a:xfrm>
              <a:off x="899592" y="170080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5004048" y="1340768"/>
              <a:ext cx="1152128" cy="1080120"/>
              <a:chOff x="4499992" y="2996952"/>
              <a:chExt cx="1152128" cy="1080120"/>
            </a:xfrm>
          </p:grpSpPr>
          <p:grpSp>
            <p:nvGrpSpPr>
              <p:cNvPr id="12" name="Group 28"/>
              <p:cNvGrpSpPr/>
              <p:nvPr/>
            </p:nvGrpSpPr>
            <p:grpSpPr>
              <a:xfrm>
                <a:off x="4499992" y="2996952"/>
                <a:ext cx="1080120" cy="1080120"/>
                <a:chOff x="3131840" y="2060848"/>
                <a:chExt cx="1080120" cy="1080120"/>
              </a:xfrm>
            </p:grpSpPr>
            <p:sp>
              <p:nvSpPr>
                <p:cNvPr id="14" name="Oval 30"/>
                <p:cNvSpPr/>
                <p:nvPr/>
              </p:nvSpPr>
              <p:spPr>
                <a:xfrm>
                  <a:off x="3275856" y="2132856"/>
                  <a:ext cx="288032" cy="2880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Oval 31"/>
                <p:cNvSpPr/>
                <p:nvPr/>
              </p:nvSpPr>
              <p:spPr>
                <a:xfrm>
                  <a:off x="3428256" y="2285256"/>
                  <a:ext cx="288032" cy="2880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Oval 32"/>
                <p:cNvSpPr/>
                <p:nvPr/>
              </p:nvSpPr>
              <p:spPr>
                <a:xfrm>
                  <a:off x="3419872" y="2437656"/>
                  <a:ext cx="288032" cy="28803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Oval 33"/>
                <p:cNvSpPr/>
                <p:nvPr/>
              </p:nvSpPr>
              <p:spPr>
                <a:xfrm>
                  <a:off x="3580656" y="2276872"/>
                  <a:ext cx="288032" cy="2880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Oval 34"/>
                <p:cNvSpPr/>
                <p:nvPr/>
              </p:nvSpPr>
              <p:spPr>
                <a:xfrm>
                  <a:off x="3580656" y="2060848"/>
                  <a:ext cx="288032" cy="2880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Oval 35"/>
                <p:cNvSpPr/>
                <p:nvPr/>
              </p:nvSpPr>
              <p:spPr>
                <a:xfrm>
                  <a:off x="3779912" y="2636912"/>
                  <a:ext cx="288032" cy="2880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36"/>
                <p:cNvSpPr/>
                <p:nvPr/>
              </p:nvSpPr>
              <p:spPr>
                <a:xfrm>
                  <a:off x="3779912" y="2348880"/>
                  <a:ext cx="288032" cy="2880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Oval 37"/>
                <p:cNvSpPr/>
                <p:nvPr/>
              </p:nvSpPr>
              <p:spPr>
                <a:xfrm>
                  <a:off x="3779912" y="2132856"/>
                  <a:ext cx="288032" cy="28803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Oval 38"/>
                <p:cNvSpPr/>
                <p:nvPr/>
              </p:nvSpPr>
              <p:spPr>
                <a:xfrm>
                  <a:off x="3491880" y="2708920"/>
                  <a:ext cx="288032" cy="2880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Oval 39"/>
                <p:cNvSpPr/>
                <p:nvPr/>
              </p:nvSpPr>
              <p:spPr>
                <a:xfrm>
                  <a:off x="3131840" y="2420888"/>
                  <a:ext cx="288032" cy="28803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Oval 40"/>
                <p:cNvSpPr/>
                <p:nvPr/>
              </p:nvSpPr>
              <p:spPr>
                <a:xfrm>
                  <a:off x="3275856" y="2636912"/>
                  <a:ext cx="288032" cy="2880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Oval 41"/>
                <p:cNvSpPr/>
                <p:nvPr/>
              </p:nvSpPr>
              <p:spPr>
                <a:xfrm>
                  <a:off x="3635896" y="2492896"/>
                  <a:ext cx="288032" cy="2880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Oval 42"/>
                <p:cNvSpPr/>
                <p:nvPr/>
              </p:nvSpPr>
              <p:spPr>
                <a:xfrm>
                  <a:off x="3707904" y="2852936"/>
                  <a:ext cx="288032" cy="28803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Oval 43"/>
                <p:cNvSpPr/>
                <p:nvPr/>
              </p:nvSpPr>
              <p:spPr>
                <a:xfrm>
                  <a:off x="3923928" y="2492896"/>
                  <a:ext cx="288032" cy="28803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Oval 44"/>
                <p:cNvSpPr/>
                <p:nvPr/>
              </p:nvSpPr>
              <p:spPr>
                <a:xfrm>
                  <a:off x="3203848" y="2276872"/>
                  <a:ext cx="288032" cy="2880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Oval 45"/>
                <p:cNvSpPr/>
                <p:nvPr/>
              </p:nvSpPr>
              <p:spPr>
                <a:xfrm>
                  <a:off x="3419872" y="2852936"/>
                  <a:ext cx="288032" cy="28803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Oval 46"/>
                <p:cNvSpPr/>
                <p:nvPr/>
              </p:nvSpPr>
              <p:spPr>
                <a:xfrm>
                  <a:off x="3419872" y="2060848"/>
                  <a:ext cx="288032" cy="28803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Oval 47"/>
                <p:cNvSpPr/>
                <p:nvPr/>
              </p:nvSpPr>
              <p:spPr>
                <a:xfrm>
                  <a:off x="3580656" y="2437656"/>
                  <a:ext cx="288032" cy="2880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3" name="Oval 29"/>
              <p:cNvSpPr/>
              <p:nvPr/>
            </p:nvSpPr>
            <p:spPr>
              <a:xfrm>
                <a:off x="5364088" y="321297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8" name="Straight Connector 48"/>
            <p:cNvCxnSpPr/>
            <p:nvPr/>
          </p:nvCxnSpPr>
          <p:spPr>
            <a:xfrm flipV="1">
              <a:off x="1763688" y="1861592"/>
              <a:ext cx="504056" cy="83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"/>
            <p:cNvSpPr txBox="1"/>
            <p:nvPr/>
          </p:nvSpPr>
          <p:spPr>
            <a:xfrm>
              <a:off x="7199543" y="1139260"/>
              <a:ext cx="7553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?</a:t>
              </a:r>
              <a:endParaRPr lang="es-ES_tradnl" sz="9600" dirty="0" smtClean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0" name="Straight Arrow Connector 99"/>
            <p:cNvCxnSpPr/>
            <p:nvPr/>
          </p:nvCxnSpPr>
          <p:spPr>
            <a:xfrm>
              <a:off x="3959183" y="1844824"/>
              <a:ext cx="792088" cy="0"/>
            </a:xfrm>
            <a:prstGeom prst="straightConnector1">
              <a:avLst/>
            </a:prstGeom>
            <a:ln w="57150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1"/>
            <p:cNvCxnSpPr/>
            <p:nvPr/>
          </p:nvCxnSpPr>
          <p:spPr>
            <a:xfrm>
              <a:off x="6407455" y="1844824"/>
              <a:ext cx="792088" cy="0"/>
            </a:xfrm>
            <a:prstGeom prst="straightConnector1">
              <a:avLst/>
            </a:prstGeom>
            <a:ln w="57150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107"/>
          <p:cNvGrpSpPr/>
          <p:nvPr/>
        </p:nvGrpSpPr>
        <p:grpSpPr>
          <a:xfrm>
            <a:off x="5796136" y="3205376"/>
            <a:ext cx="1837252" cy="1787426"/>
            <a:chOff x="3262076" y="3543399"/>
            <a:chExt cx="1837252" cy="1787426"/>
          </a:xfrm>
        </p:grpSpPr>
        <p:grpSp>
          <p:nvGrpSpPr>
            <p:cNvPr id="52" name="Group 50"/>
            <p:cNvGrpSpPr/>
            <p:nvPr/>
          </p:nvGrpSpPr>
          <p:grpSpPr>
            <a:xfrm>
              <a:off x="3648529" y="3933056"/>
              <a:ext cx="1080120" cy="1080120"/>
              <a:chOff x="3131840" y="2060848"/>
              <a:chExt cx="1080120" cy="1080120"/>
            </a:xfrm>
          </p:grpSpPr>
          <p:sp>
            <p:nvSpPr>
              <p:cNvPr id="60" name="Oval 51"/>
              <p:cNvSpPr/>
              <p:nvPr/>
            </p:nvSpPr>
            <p:spPr>
              <a:xfrm>
                <a:off x="3275856" y="21328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52"/>
              <p:cNvSpPr/>
              <p:nvPr/>
            </p:nvSpPr>
            <p:spPr>
              <a:xfrm>
                <a:off x="3428256" y="22852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53"/>
              <p:cNvSpPr/>
              <p:nvPr/>
            </p:nvSpPr>
            <p:spPr>
              <a:xfrm>
                <a:off x="3419872" y="2437656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54"/>
              <p:cNvSpPr/>
              <p:nvPr/>
            </p:nvSpPr>
            <p:spPr>
              <a:xfrm>
                <a:off x="3580656" y="227687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55"/>
              <p:cNvSpPr/>
              <p:nvPr/>
            </p:nvSpPr>
            <p:spPr>
              <a:xfrm>
                <a:off x="3580656" y="206084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56"/>
              <p:cNvSpPr/>
              <p:nvPr/>
            </p:nvSpPr>
            <p:spPr>
              <a:xfrm>
                <a:off x="3779912" y="26369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57"/>
              <p:cNvSpPr/>
              <p:nvPr/>
            </p:nvSpPr>
            <p:spPr>
              <a:xfrm>
                <a:off x="3779912" y="234888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58"/>
              <p:cNvSpPr/>
              <p:nvPr/>
            </p:nvSpPr>
            <p:spPr>
              <a:xfrm>
                <a:off x="3779912" y="2132856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59"/>
              <p:cNvSpPr/>
              <p:nvPr/>
            </p:nvSpPr>
            <p:spPr>
              <a:xfrm>
                <a:off x="3491880" y="270892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0"/>
              <p:cNvSpPr/>
              <p:nvPr/>
            </p:nvSpPr>
            <p:spPr>
              <a:xfrm>
                <a:off x="3131840" y="2420888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1"/>
              <p:cNvSpPr/>
              <p:nvPr/>
            </p:nvSpPr>
            <p:spPr>
              <a:xfrm>
                <a:off x="3275856" y="26369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62"/>
              <p:cNvSpPr/>
              <p:nvPr/>
            </p:nvSpPr>
            <p:spPr>
              <a:xfrm>
                <a:off x="3635896" y="249289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63"/>
              <p:cNvSpPr/>
              <p:nvPr/>
            </p:nvSpPr>
            <p:spPr>
              <a:xfrm>
                <a:off x="3707904" y="2852936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64"/>
              <p:cNvSpPr/>
              <p:nvPr/>
            </p:nvSpPr>
            <p:spPr>
              <a:xfrm>
                <a:off x="3923928" y="2492896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65"/>
              <p:cNvSpPr/>
              <p:nvPr/>
            </p:nvSpPr>
            <p:spPr>
              <a:xfrm>
                <a:off x="3203848" y="227687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66"/>
              <p:cNvSpPr/>
              <p:nvPr/>
            </p:nvSpPr>
            <p:spPr>
              <a:xfrm>
                <a:off x="3419872" y="2852936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67"/>
              <p:cNvSpPr/>
              <p:nvPr/>
            </p:nvSpPr>
            <p:spPr>
              <a:xfrm>
                <a:off x="3419872" y="2060848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68"/>
              <p:cNvSpPr/>
              <p:nvPr/>
            </p:nvSpPr>
            <p:spPr>
              <a:xfrm>
                <a:off x="3580656" y="24376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Oval 69"/>
            <p:cNvSpPr/>
            <p:nvPr/>
          </p:nvSpPr>
          <p:spPr>
            <a:xfrm>
              <a:off x="4512625" y="414908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Curved Connector 70"/>
            <p:cNvCxnSpPr/>
            <p:nvPr/>
          </p:nvCxnSpPr>
          <p:spPr>
            <a:xfrm flipV="1">
              <a:off x="4232977" y="3861048"/>
              <a:ext cx="627055" cy="576064"/>
            </a:xfrm>
            <a:prstGeom prst="curvedConnector3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71"/>
            <p:cNvCxnSpPr/>
            <p:nvPr/>
          </p:nvCxnSpPr>
          <p:spPr>
            <a:xfrm rot="16200000" flipH="1">
              <a:off x="4135071" y="4567312"/>
              <a:ext cx="615226" cy="442912"/>
            </a:xfrm>
            <a:prstGeom prst="curvedConnector3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urved Connector 72"/>
            <p:cNvCxnSpPr/>
            <p:nvPr/>
          </p:nvCxnSpPr>
          <p:spPr>
            <a:xfrm rot="10800000" flipV="1">
              <a:off x="3491881" y="4476228"/>
              <a:ext cx="741099" cy="608956"/>
            </a:xfrm>
            <a:prstGeom prst="curvedConnector3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73"/>
            <p:cNvSpPr txBox="1"/>
            <p:nvPr/>
          </p:nvSpPr>
          <p:spPr>
            <a:xfrm>
              <a:off x="4788024" y="3543399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  <a:latin typeface="Symbol" panose="05050102010706020507" pitchFamily="18" charset="2"/>
                </a:rPr>
                <a:t>g</a:t>
              </a:r>
              <a:endParaRPr lang="en-GB" sz="2400" dirty="0" smtClean="0">
                <a:solidFill>
                  <a:schemeClr val="accent3">
                    <a:lumMod val="50000"/>
                  </a:schemeClr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58" name="TextBox 74"/>
            <p:cNvSpPr txBox="1"/>
            <p:nvPr/>
          </p:nvSpPr>
          <p:spPr>
            <a:xfrm>
              <a:off x="4620736" y="4869160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  <a:latin typeface="Symbol" panose="05050102010706020507" pitchFamily="18" charset="2"/>
                </a:rPr>
                <a:t>g</a:t>
              </a:r>
              <a:endParaRPr lang="en-GB" sz="2400" dirty="0" smtClean="0">
                <a:solidFill>
                  <a:schemeClr val="accent3">
                    <a:lumMod val="50000"/>
                  </a:schemeClr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59" name="TextBox 75"/>
            <p:cNvSpPr txBox="1"/>
            <p:nvPr/>
          </p:nvSpPr>
          <p:spPr>
            <a:xfrm>
              <a:off x="3262076" y="4767535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  <a:latin typeface="Symbol" panose="05050102010706020507" pitchFamily="18" charset="2"/>
                </a:rPr>
                <a:t>g</a:t>
              </a:r>
              <a:endParaRPr lang="en-GB" sz="2400" dirty="0" smtClean="0">
                <a:solidFill>
                  <a:schemeClr val="accent3">
                    <a:lumMod val="50000"/>
                  </a:schemeClr>
                </a:solidFill>
                <a:latin typeface="Symbol" panose="05050102010706020507" pitchFamily="18" charset="2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385922" y="2860735"/>
            <a:ext cx="1080120" cy="1080120"/>
            <a:chOff x="3131840" y="2060848"/>
            <a:chExt cx="1080120" cy="1080120"/>
          </a:xfrm>
        </p:grpSpPr>
        <p:sp>
          <p:nvSpPr>
            <p:cNvPr id="79" name="Oval 79"/>
            <p:cNvSpPr/>
            <p:nvPr/>
          </p:nvSpPr>
          <p:spPr>
            <a:xfrm>
              <a:off x="3275856" y="213285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80"/>
            <p:cNvSpPr/>
            <p:nvPr/>
          </p:nvSpPr>
          <p:spPr>
            <a:xfrm>
              <a:off x="3428256" y="228525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1"/>
            <p:cNvSpPr/>
            <p:nvPr/>
          </p:nvSpPr>
          <p:spPr>
            <a:xfrm>
              <a:off x="3419872" y="2437656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2"/>
            <p:cNvSpPr/>
            <p:nvPr/>
          </p:nvSpPr>
          <p:spPr>
            <a:xfrm>
              <a:off x="3580656" y="227687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3"/>
            <p:cNvSpPr/>
            <p:nvPr/>
          </p:nvSpPr>
          <p:spPr>
            <a:xfrm>
              <a:off x="3580656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4"/>
            <p:cNvSpPr/>
            <p:nvPr/>
          </p:nvSpPr>
          <p:spPr>
            <a:xfrm>
              <a:off x="3779912" y="26369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5"/>
            <p:cNvSpPr/>
            <p:nvPr/>
          </p:nvSpPr>
          <p:spPr>
            <a:xfrm>
              <a:off x="3779912" y="234888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6"/>
            <p:cNvSpPr/>
            <p:nvPr/>
          </p:nvSpPr>
          <p:spPr>
            <a:xfrm>
              <a:off x="3779912" y="2132856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7"/>
            <p:cNvSpPr/>
            <p:nvPr/>
          </p:nvSpPr>
          <p:spPr>
            <a:xfrm>
              <a:off x="3491880" y="270892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8"/>
            <p:cNvSpPr/>
            <p:nvPr/>
          </p:nvSpPr>
          <p:spPr>
            <a:xfrm>
              <a:off x="3131840" y="2420888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9"/>
            <p:cNvSpPr/>
            <p:nvPr/>
          </p:nvSpPr>
          <p:spPr>
            <a:xfrm>
              <a:off x="3275856" y="26369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90"/>
            <p:cNvSpPr/>
            <p:nvPr/>
          </p:nvSpPr>
          <p:spPr>
            <a:xfrm>
              <a:off x="3635896" y="249289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1"/>
            <p:cNvSpPr/>
            <p:nvPr/>
          </p:nvSpPr>
          <p:spPr>
            <a:xfrm>
              <a:off x="3707904" y="2852936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2"/>
            <p:cNvSpPr/>
            <p:nvPr/>
          </p:nvSpPr>
          <p:spPr>
            <a:xfrm>
              <a:off x="3923928" y="2492896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3"/>
            <p:cNvSpPr/>
            <p:nvPr/>
          </p:nvSpPr>
          <p:spPr>
            <a:xfrm>
              <a:off x="3203848" y="227687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4"/>
            <p:cNvSpPr/>
            <p:nvPr/>
          </p:nvSpPr>
          <p:spPr>
            <a:xfrm>
              <a:off x="3419872" y="2852936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5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6"/>
            <p:cNvSpPr/>
            <p:nvPr/>
          </p:nvSpPr>
          <p:spPr>
            <a:xfrm>
              <a:off x="3580656" y="243765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7" name="Oval 97"/>
          <p:cNvSpPr/>
          <p:nvPr/>
        </p:nvSpPr>
        <p:spPr>
          <a:xfrm>
            <a:off x="2402418" y="39286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102"/>
          <p:cNvSpPr txBox="1"/>
          <p:nvPr/>
        </p:nvSpPr>
        <p:spPr>
          <a:xfrm>
            <a:off x="2763447" y="3043269"/>
            <a:ext cx="223224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Elastic/Inelastic</a:t>
            </a:r>
          </a:p>
          <a:p>
            <a:pPr algn="ctr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scattering</a:t>
            </a:r>
            <a:endParaRPr lang="es-ES_tradnl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9" name="TextBox 109"/>
          <p:cNvSpPr txBox="1"/>
          <p:nvPr/>
        </p:nvSpPr>
        <p:spPr>
          <a:xfrm>
            <a:off x="5940152" y="2729025"/>
            <a:ext cx="223224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Neutron radiative capture</a:t>
            </a:r>
            <a:endParaRPr lang="es-ES_tradnl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100" name="Group 142"/>
          <p:cNvGrpSpPr/>
          <p:nvPr/>
        </p:nvGrpSpPr>
        <p:grpSpPr>
          <a:xfrm>
            <a:off x="3195495" y="4517479"/>
            <a:ext cx="1872208" cy="1783432"/>
            <a:chOff x="4644008" y="3629248"/>
            <a:chExt cx="1872208" cy="1783432"/>
          </a:xfrm>
        </p:grpSpPr>
        <p:sp>
          <p:nvSpPr>
            <p:cNvPr id="101" name="Oval 115"/>
            <p:cNvSpPr/>
            <p:nvPr/>
          </p:nvSpPr>
          <p:spPr>
            <a:xfrm>
              <a:off x="6228184" y="478137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2" name="Group 108"/>
            <p:cNvGrpSpPr/>
            <p:nvPr/>
          </p:nvGrpSpPr>
          <p:grpSpPr>
            <a:xfrm>
              <a:off x="4644008" y="4565352"/>
              <a:ext cx="864096" cy="847328"/>
              <a:chOff x="-3348880" y="4741912"/>
              <a:chExt cx="864096" cy="847328"/>
            </a:xfrm>
          </p:grpSpPr>
          <p:sp>
            <p:nvSpPr>
              <p:cNvPr id="119" name="Oval 112"/>
              <p:cNvSpPr/>
              <p:nvPr/>
            </p:nvSpPr>
            <p:spPr>
              <a:xfrm>
                <a:off x="-3060848" y="530120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Oval 113"/>
              <p:cNvSpPr/>
              <p:nvPr/>
            </p:nvSpPr>
            <p:spPr>
              <a:xfrm>
                <a:off x="-3204864" y="4741912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Oval 114"/>
              <p:cNvSpPr/>
              <p:nvPr/>
            </p:nvSpPr>
            <p:spPr>
              <a:xfrm>
                <a:off x="-3348880" y="501317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Oval 119"/>
              <p:cNvSpPr/>
              <p:nvPr/>
            </p:nvSpPr>
            <p:spPr>
              <a:xfrm>
                <a:off x="-3132856" y="501317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0"/>
              <p:cNvSpPr/>
              <p:nvPr/>
            </p:nvSpPr>
            <p:spPr>
              <a:xfrm>
                <a:off x="-2988840" y="4941168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1"/>
              <p:cNvSpPr/>
              <p:nvPr/>
            </p:nvSpPr>
            <p:spPr>
              <a:xfrm>
                <a:off x="-2772816" y="494116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2"/>
              <p:cNvSpPr/>
              <p:nvPr/>
            </p:nvSpPr>
            <p:spPr>
              <a:xfrm>
                <a:off x="-2988840" y="479715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Oval 123"/>
              <p:cNvSpPr/>
              <p:nvPr/>
            </p:nvSpPr>
            <p:spPr>
              <a:xfrm>
                <a:off x="-2916832" y="5157192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-3204864" y="5157192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3" name="Group 129"/>
            <p:cNvGrpSpPr/>
            <p:nvPr/>
          </p:nvGrpSpPr>
          <p:grpSpPr>
            <a:xfrm>
              <a:off x="5796136" y="3773264"/>
              <a:ext cx="720080" cy="792088"/>
              <a:chOff x="-2772816" y="3501008"/>
              <a:chExt cx="720080" cy="792088"/>
            </a:xfrm>
          </p:grpSpPr>
          <p:sp>
            <p:nvSpPr>
              <p:cNvPr id="111" name="Oval 111"/>
              <p:cNvSpPr/>
              <p:nvPr/>
            </p:nvSpPr>
            <p:spPr>
              <a:xfrm>
                <a:off x="-2340768" y="39330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Oval 116"/>
              <p:cNvSpPr/>
              <p:nvPr/>
            </p:nvSpPr>
            <p:spPr>
              <a:xfrm>
                <a:off x="-2628800" y="400506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Oval 117"/>
              <p:cNvSpPr/>
              <p:nvPr/>
            </p:nvSpPr>
            <p:spPr>
              <a:xfrm>
                <a:off x="-2556792" y="364502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Oval 118"/>
              <p:cNvSpPr/>
              <p:nvPr/>
            </p:nvSpPr>
            <p:spPr>
              <a:xfrm>
                <a:off x="-2700808" y="3645024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Oval 124"/>
              <p:cNvSpPr/>
              <p:nvPr/>
            </p:nvSpPr>
            <p:spPr>
              <a:xfrm>
                <a:off x="-2484784" y="3861048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25"/>
              <p:cNvSpPr/>
              <p:nvPr/>
            </p:nvSpPr>
            <p:spPr>
              <a:xfrm>
                <a:off x="-2412776" y="350100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Oval 127"/>
              <p:cNvSpPr/>
              <p:nvPr/>
            </p:nvSpPr>
            <p:spPr>
              <a:xfrm>
                <a:off x="-2340768" y="3717032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Oval 128"/>
              <p:cNvSpPr/>
              <p:nvPr/>
            </p:nvSpPr>
            <p:spPr>
              <a:xfrm>
                <a:off x="-2772816" y="380580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4" name="Oval 131"/>
            <p:cNvSpPr/>
            <p:nvPr/>
          </p:nvSpPr>
          <p:spPr>
            <a:xfrm>
              <a:off x="5652120" y="506940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5" name="Curved Connector 132"/>
            <p:cNvCxnSpPr/>
            <p:nvPr/>
          </p:nvCxnSpPr>
          <p:spPr>
            <a:xfrm rot="16200000" flipV="1">
              <a:off x="5004048" y="4133304"/>
              <a:ext cx="432048" cy="432048"/>
            </a:xfrm>
            <a:prstGeom prst="curvedConnector3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33"/>
            <p:cNvSpPr txBox="1"/>
            <p:nvPr/>
          </p:nvSpPr>
          <p:spPr>
            <a:xfrm>
              <a:off x="4764752" y="3743647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  <a:latin typeface="Symbol" panose="05050102010706020507" pitchFamily="18" charset="2"/>
                </a:rPr>
                <a:t>g</a:t>
              </a:r>
              <a:endParaRPr lang="en-GB" sz="2400" dirty="0" smtClean="0">
                <a:solidFill>
                  <a:schemeClr val="accent3">
                    <a:lumMod val="50000"/>
                  </a:schemeClr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107" name="Curved Connector 135"/>
            <p:cNvCxnSpPr/>
            <p:nvPr/>
          </p:nvCxnSpPr>
          <p:spPr>
            <a:xfrm rot="5400000" flipH="1" flipV="1">
              <a:off x="5251776" y="4194626"/>
              <a:ext cx="533673" cy="122999"/>
            </a:xfrm>
            <a:prstGeom prst="curvedConnector3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36"/>
            <p:cNvSpPr txBox="1"/>
            <p:nvPr/>
          </p:nvSpPr>
          <p:spPr>
            <a:xfrm>
              <a:off x="5364088" y="3629248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  <a:latin typeface="Symbol" panose="05050102010706020507" pitchFamily="18" charset="2"/>
                </a:rPr>
                <a:t>g</a:t>
              </a:r>
              <a:endParaRPr lang="en-GB" sz="2400" dirty="0" smtClean="0">
                <a:solidFill>
                  <a:schemeClr val="accent3">
                    <a:lumMod val="50000"/>
                  </a:schemeClr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109" name="Curved Connector 138"/>
            <p:cNvCxnSpPr/>
            <p:nvPr/>
          </p:nvCxnSpPr>
          <p:spPr>
            <a:xfrm>
              <a:off x="5436097" y="4493343"/>
              <a:ext cx="504057" cy="144019"/>
            </a:xfrm>
            <a:prstGeom prst="curvedConnector3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39"/>
            <p:cNvSpPr txBox="1"/>
            <p:nvPr/>
          </p:nvSpPr>
          <p:spPr>
            <a:xfrm>
              <a:off x="5868144" y="4421336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  <a:latin typeface="Symbol" panose="05050102010706020507" pitchFamily="18" charset="2"/>
                </a:rPr>
                <a:t>g</a:t>
              </a:r>
              <a:endParaRPr lang="en-GB" sz="2400" dirty="0" smtClean="0">
                <a:solidFill>
                  <a:schemeClr val="accent3">
                    <a:lumMod val="50000"/>
                  </a:schemeClr>
                </a:solidFill>
                <a:latin typeface="Symbol" panose="05050102010706020507" pitchFamily="18" charset="2"/>
              </a:endParaRPr>
            </a:p>
          </p:txBody>
        </p:sp>
      </p:grpSp>
      <p:sp>
        <p:nvSpPr>
          <p:cNvPr id="128" name="TextBox 143"/>
          <p:cNvSpPr txBox="1"/>
          <p:nvPr/>
        </p:nvSpPr>
        <p:spPr>
          <a:xfrm>
            <a:off x="756325" y="5355515"/>
            <a:ext cx="22322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Fission</a:t>
            </a:r>
            <a:endParaRPr lang="es-ES_tradnl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9" name="TextBox 144"/>
          <p:cNvSpPr txBox="1"/>
          <p:nvPr/>
        </p:nvSpPr>
        <p:spPr>
          <a:xfrm>
            <a:off x="5580112" y="5325015"/>
            <a:ext cx="288032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Many others:</a:t>
            </a:r>
          </a:p>
          <a:p>
            <a:pPr algn="ctr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(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n,ch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),</a:t>
            </a:r>
          </a:p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k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nock-out,</a:t>
            </a:r>
          </a:p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s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pallation, …..</a:t>
            </a:r>
            <a:endParaRPr lang="es-ES_tradnl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0" name="Elipse 49"/>
          <p:cNvSpPr/>
          <p:nvPr/>
        </p:nvSpPr>
        <p:spPr>
          <a:xfrm>
            <a:off x="5318493" y="2420888"/>
            <a:ext cx="3213947" cy="267265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47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28" grpId="0" animBg="1"/>
      <p:bldP spid="129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 bwMode="auto">
          <a:xfrm>
            <a:off x="195298" y="310357"/>
            <a:ext cx="822960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TED with C</a:t>
            </a:r>
            <a:r>
              <a:rPr lang="en-US" altLang="en-US" baseline="-25000" dirty="0" smtClean="0"/>
              <a:t>6</a:t>
            </a:r>
            <a:r>
              <a:rPr lang="en-US" altLang="en-US" dirty="0" smtClean="0"/>
              <a:t>D</a:t>
            </a:r>
            <a:r>
              <a:rPr lang="en-US" altLang="en-US" baseline="-25000" dirty="0" smtClean="0"/>
              <a:t>6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detectors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75" y="1412875"/>
            <a:ext cx="8493125" cy="4968875"/>
          </a:xfrm>
        </p:spPr>
        <p:txBody>
          <a:bodyPr rtlCol="0">
            <a:normAutofit/>
          </a:bodyPr>
          <a:lstStyle/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sz="2200" dirty="0" smtClean="0"/>
          </a:p>
          <a:p>
            <a:pPr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endParaRPr lang="en-US" sz="2400" i="1" dirty="0" smtClean="0"/>
          </a:p>
          <a:p>
            <a:pPr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endParaRPr lang="en-US" sz="2400" i="1" dirty="0" smtClean="0"/>
          </a:p>
          <a:p>
            <a:pPr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endParaRPr lang="en-US" sz="2400" i="1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lvl="1" eaLnBrk="1" hangingPunct="1"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endParaRPr lang="en-US" sz="2400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8B4FB3-7E9E-468A-A0E7-FB28E48211F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10" name="Content Placeholder 1"/>
          <p:cNvSpPr txBox="1">
            <a:spLocks/>
          </p:cNvSpPr>
          <p:nvPr/>
        </p:nvSpPr>
        <p:spPr>
          <a:xfrm>
            <a:off x="193675" y="1376363"/>
            <a:ext cx="8002588" cy="424815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/>
              <p:cNvSpPr txBox="1">
                <a:spLocks/>
              </p:cNvSpPr>
              <p:nvPr/>
            </p:nvSpPr>
            <p:spPr>
              <a:xfrm>
                <a:off x="140648" y="1424543"/>
                <a:ext cx="8599177" cy="517795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>
                      <a:lumMod val="60000"/>
                      <a:lumOff val="40000"/>
                    </a:schemeClr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73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>
                      <a:lumMod val="60000"/>
                      <a:lumOff val="40000"/>
                    </a:schemeClr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 smtClean="0"/>
                  <a:t>C</a:t>
                </a:r>
                <a:r>
                  <a:rPr lang="en-US" sz="2000" b="1" baseline="-25000" dirty="0" smtClean="0"/>
                  <a:t>6</a:t>
                </a:r>
                <a:r>
                  <a:rPr lang="en-US" sz="2000" b="1" dirty="0" smtClean="0"/>
                  <a:t>D</a:t>
                </a:r>
                <a:r>
                  <a:rPr lang="en-US" sz="2000" b="1" baseline="-25000" dirty="0"/>
                  <a:t>6</a:t>
                </a:r>
                <a:r>
                  <a:rPr lang="en-US" sz="2000" b="1" dirty="0" smtClean="0"/>
                  <a:t> Detectors : </a:t>
                </a:r>
                <a:r>
                  <a:rPr lang="en-US" sz="2000" b="1" dirty="0"/>
                  <a:t>Low neutron </a:t>
                </a:r>
                <a:r>
                  <a:rPr lang="en-US" sz="2000" b="1" dirty="0" smtClean="0"/>
                  <a:t>sensitivity</a:t>
                </a:r>
                <a:r>
                  <a:rPr lang="en-US" sz="2000" b="1" dirty="0" smtClean="0">
                    <a:latin typeface="Symbol" panose="05050102010706020507" pitchFamily="18" charset="2"/>
                  </a:rPr>
                  <a:t> (10</a:t>
                </a:r>
                <a:r>
                  <a:rPr lang="en-US" sz="2000" b="1" baseline="30000" dirty="0" smtClean="0">
                    <a:latin typeface="Symbol" panose="05050102010706020507" pitchFamily="18" charset="2"/>
                  </a:rPr>
                  <a:t>-4</a:t>
                </a:r>
                <a:r>
                  <a:rPr lang="en-US" sz="2000" b="1" dirty="0" smtClean="0">
                    <a:latin typeface="Symbol" panose="05050102010706020507" pitchFamily="18" charset="2"/>
                  </a:rPr>
                  <a:t>.</a:t>
                </a:r>
                <a:r>
                  <a:rPr lang="en-US" sz="2000" dirty="0">
                    <a:latin typeface="Symbol" panose="05050102010706020507" pitchFamily="18" charset="2"/>
                  </a:rPr>
                  <a:t> </a:t>
                </a:r>
                <a:r>
                  <a:rPr lang="en-US" sz="2000" dirty="0" err="1" smtClean="0">
                    <a:latin typeface="Symbol" panose="05050102010706020507" pitchFamily="18" charset="2"/>
                  </a:rPr>
                  <a:t>e</a:t>
                </a:r>
                <a:r>
                  <a:rPr lang="en-US" sz="2000" baseline="-25000" dirty="0" err="1" smtClean="0">
                    <a:latin typeface="Symbol" panose="05050102010706020507" pitchFamily="18" charset="2"/>
                  </a:rPr>
                  <a:t>g</a:t>
                </a:r>
                <a:r>
                  <a:rPr lang="en-US" sz="2000" b="1" dirty="0" smtClean="0">
                    <a:latin typeface="Symbol" panose="05050102010706020507" pitchFamily="18" charset="2"/>
                  </a:rPr>
                  <a:t> </a:t>
                </a:r>
                <a:r>
                  <a:rPr lang="en-US" sz="2000" b="1" dirty="0">
                    <a:latin typeface="Symbol" panose="05050102010706020507" pitchFamily="18" charset="2"/>
                  </a:rPr>
                  <a:t>)</a:t>
                </a:r>
                <a:endParaRPr lang="en-US" sz="2000" b="1" dirty="0" smtClean="0">
                  <a:latin typeface="Symbol" panose="05050102010706020507" pitchFamily="18" charset="2"/>
                </a:endParaRPr>
              </a:p>
              <a:p>
                <a:pPr lvl="1" indent="-342900"/>
                <a:r>
                  <a:rPr lang="en-US" sz="1800" dirty="0" smtClean="0">
                    <a:latin typeface="+mj-lt"/>
                  </a:rPr>
                  <a:t>Benzene: Organic scintillator </a:t>
                </a:r>
              </a:p>
              <a:p>
                <a:pPr lvl="1" indent="-342900"/>
                <a:r>
                  <a:rPr lang="en-US" sz="1800" dirty="0" smtClean="0">
                    <a:latin typeface="+mj-lt"/>
                  </a:rPr>
                  <a:t>H replaced by D </a:t>
                </a:r>
                <a:r>
                  <a:rPr lang="en-US" sz="1800" dirty="0" smtClean="0">
                    <a:latin typeface="+mj-lt"/>
                    <a:sym typeface="Wingdings" panose="05000000000000000000" pitchFamily="2" charset="2"/>
                  </a:rPr>
                  <a:t> Avoid H(n,</a:t>
                </a:r>
                <a:r>
                  <a:rPr lang="el-GR" sz="1800" dirty="0" smtClean="0">
                    <a:latin typeface="+mj-lt"/>
                    <a:sym typeface="Wingdings" panose="05000000000000000000" pitchFamily="2" charset="2"/>
                  </a:rPr>
                  <a:t>γ</a:t>
                </a:r>
                <a:r>
                  <a:rPr lang="en-US" sz="1800" dirty="0" smtClean="0">
                    <a:latin typeface="+mj-lt"/>
                    <a:sym typeface="Wingdings" panose="05000000000000000000" pitchFamily="2" charset="2"/>
                  </a:rPr>
                  <a:t>)D + 2.2MeV </a:t>
                </a:r>
                <a:r>
                  <a:rPr lang="el-GR" sz="1800" dirty="0" smtClean="0">
                    <a:latin typeface="+mj-lt"/>
                    <a:sym typeface="Wingdings" panose="05000000000000000000" pitchFamily="2" charset="2"/>
                  </a:rPr>
                  <a:t>γ</a:t>
                </a:r>
                <a:r>
                  <a:rPr lang="en-US" sz="1800" dirty="0" smtClean="0">
                    <a:latin typeface="+mj-lt"/>
                    <a:sym typeface="Wingdings" panose="05000000000000000000" pitchFamily="2" charset="2"/>
                  </a:rPr>
                  <a:t>-ray</a:t>
                </a:r>
              </a:p>
              <a:p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Fulfill condition I</a:t>
                </a:r>
                <a:r>
                  <a:rPr lang="en-US" sz="2000" b="1" dirty="0" smtClean="0"/>
                  <a:t> : Low efficiency detectors </a:t>
                </a:r>
                <a:r>
                  <a:rPr lang="en-US" sz="2000" b="1" dirty="0" smtClean="0">
                    <a:sym typeface="Wingdings" panose="05000000000000000000" pitchFamily="2" charset="2"/>
                  </a:rPr>
                  <a:t> 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sz="2000" b="1" baseline="-25000" dirty="0" err="1" smtClean="0">
                    <a:solidFill>
                      <a:schemeClr val="tx2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sz="2000" b="1" baseline="-25000" dirty="0" err="1" smtClean="0">
                    <a:solidFill>
                      <a:schemeClr val="tx2"/>
                    </a:solidFill>
                  </a:rPr>
                  <a:t>i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&lt;&lt;1 </a:t>
                </a:r>
                <a:r>
                  <a:rPr lang="en-US" sz="2000" b="1" dirty="0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ym typeface="Wingdings" panose="05000000000000000000" pitchFamily="2" charset="2"/>
                  </a:rPr>
                  <a:t>    Detecting a cascade: </a:t>
                </a:r>
                <a:r>
                  <a:rPr lang="en-US" sz="1800" dirty="0" smtClean="0"/>
                  <a:t> </a:t>
                </a:r>
                <a:r>
                  <a:rPr lang="en-US" sz="1800" b="1" dirty="0" err="1" smtClean="0">
                    <a:solidFill>
                      <a:schemeClr val="tx2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sz="1800" b="1" baseline="-25000" dirty="0" err="1">
                    <a:solidFill>
                      <a:schemeClr val="tx2"/>
                    </a:solidFill>
                  </a:rPr>
                  <a:t>c</a:t>
                </a:r>
                <a:r>
                  <a:rPr lang="en-US" sz="1800" b="1" dirty="0">
                    <a:solidFill>
                      <a:schemeClr val="tx2"/>
                    </a:solidFill>
                  </a:rPr>
                  <a:t>=1-</a:t>
                </a:r>
                <a:r>
                  <a:rPr lang="en-US" sz="1800" b="1" dirty="0">
                    <a:solidFill>
                      <a:schemeClr val="tx2"/>
                    </a:solidFill>
                    <a:latin typeface="Symbol" panose="05050102010706020507" pitchFamily="18" charset="2"/>
                  </a:rPr>
                  <a:t>P</a:t>
                </a:r>
                <a:r>
                  <a:rPr lang="en-US" sz="1800" b="1" dirty="0">
                    <a:solidFill>
                      <a:schemeClr val="tx2"/>
                    </a:solidFill>
                  </a:rPr>
                  <a:t>(1-</a:t>
                </a:r>
                <a:r>
                  <a:rPr lang="en-US" sz="1800" b="1" dirty="0">
                    <a:solidFill>
                      <a:schemeClr val="tx2"/>
                    </a:solidFill>
                    <a:latin typeface="Symbol" panose="05050102010706020507" pitchFamily="18" charset="2"/>
                  </a:rPr>
                  <a:t> </a:t>
                </a:r>
                <a:r>
                  <a:rPr lang="en-US" sz="1800" b="1" dirty="0" err="1">
                    <a:solidFill>
                      <a:schemeClr val="tx2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sz="1800" b="1" baseline="-25000" dirty="0" err="1">
                    <a:solidFill>
                      <a:schemeClr val="tx2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sz="1800" b="1" baseline="-25000" dirty="0" err="1">
                    <a:solidFill>
                      <a:schemeClr val="tx2"/>
                    </a:solidFill>
                  </a:rPr>
                  <a:t>i</a:t>
                </a:r>
                <a:r>
                  <a:rPr lang="en-US" sz="1800" b="1" dirty="0" smtClean="0">
                    <a:solidFill>
                      <a:schemeClr val="tx2"/>
                    </a:solidFill>
                  </a:rPr>
                  <a:t>)</a:t>
                </a:r>
                <a:r>
                  <a:rPr lang="en-US" sz="1800" b="1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tx2"/>
                            </a:solidFill>
                            <a:latin typeface="Symbol" panose="05050102010706020507" pitchFamily="18" charset="2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1800" b="1" baseline="-25000" dirty="0">
                            <a:solidFill>
                              <a:schemeClr val="tx2"/>
                            </a:solidFill>
                            <a:latin typeface="Symbol" panose="05050102010706020507" pitchFamily="18" charset="2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1800" b="1" baseline="-25000" dirty="0">
                            <a:solidFill>
                              <a:schemeClr val="tx2"/>
                            </a:solidFill>
                          </a:rPr>
                          <m:t>i</m:t>
                        </m:r>
                      </m:e>
                    </m:nary>
                  </m:oMath>
                </a14:m>
                <a:endParaRPr lang="en-US" sz="1800" u="sng" dirty="0" smtClean="0"/>
              </a:p>
              <a:p>
                <a:r>
                  <a:rPr lang="en-US" sz="2000" b="1" dirty="0"/>
                  <a:t>T</a:t>
                </a:r>
                <a:r>
                  <a:rPr lang="en-US" sz="2000" b="1" dirty="0" smtClean="0"/>
                  <a:t>he efficiency is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NOT proportional </a:t>
                </a:r>
                <a:r>
                  <a:rPr lang="en-US" sz="2000" b="1" dirty="0" smtClean="0"/>
                  <a:t>to </a:t>
                </a:r>
                <a:r>
                  <a:rPr lang="el-GR" sz="2000" b="1" dirty="0" smtClean="0"/>
                  <a:t>γ</a:t>
                </a:r>
                <a:r>
                  <a:rPr lang="en-US" sz="2000" b="1" dirty="0" smtClean="0"/>
                  <a:t>-ray energy: </a:t>
                </a:r>
              </a:p>
              <a:p>
                <a:pPr marL="0" indent="0" algn="ctr">
                  <a:buNone/>
                </a:pPr>
                <a:r>
                  <a:rPr lang="en-US" sz="2400" dirty="0" err="1" smtClean="0">
                    <a:solidFill>
                      <a:schemeClr val="tx2">
                        <a:lumMod val="75000"/>
                      </a:schemeClr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sz="2400" baseline="-25000" dirty="0" err="1" smtClean="0">
                    <a:solidFill>
                      <a:schemeClr val="tx2">
                        <a:lumMod val="75000"/>
                      </a:schemeClr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sz="2400" baseline="-2500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i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240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</a:t>
                </a:r>
                <a:r>
                  <a:rPr lang="en-US" sz="2400" baseline="-25000" dirty="0" err="1" smtClean="0">
                    <a:solidFill>
                      <a:schemeClr val="tx2">
                        <a:lumMod val="75000"/>
                      </a:schemeClr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sz="2400" baseline="-2500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i</a:t>
                </a:r>
                <a:r>
                  <a:rPr lang="en-US" sz="2400" dirty="0" smtClean="0"/>
                  <a:t> </a:t>
                </a:r>
              </a:p>
              <a:p>
                <a:pPr>
                  <a:buFont typeface="Symbol" panose="05050102010706020507" pitchFamily="18" charset="2"/>
                  <a:buChar char=" "/>
                </a:pPr>
                <a:endParaRPr lang="en-US" sz="2400" b="1" baseline="-25000" dirty="0"/>
              </a:p>
              <a:p>
                <a:pPr>
                  <a:buFont typeface="Symbol" panose="05050102010706020507" pitchFamily="18" charset="2"/>
                  <a:buChar char=" "/>
                </a:pPr>
                <a:endParaRPr lang="en-US" sz="2400" b="1" baseline="-25000" dirty="0" smtClean="0"/>
              </a:p>
              <a:p>
                <a:pPr>
                  <a:buFont typeface="Symbol" panose="05050102010706020507" pitchFamily="18" charset="2"/>
                  <a:buChar char=" "/>
                </a:pPr>
                <a:endParaRPr lang="en-US" sz="2400" b="1" baseline="-25000" dirty="0"/>
              </a:p>
              <a:p>
                <a:pPr>
                  <a:buFont typeface="Symbol" panose="05050102010706020507" pitchFamily="18" charset="2"/>
                  <a:buChar char=" "/>
                </a:pPr>
                <a:endParaRPr lang="en-US" sz="2400" b="1" baseline="-25000" dirty="0" smtClean="0"/>
              </a:p>
              <a:p>
                <a:pPr>
                  <a:buFont typeface="Symbol" panose="05050102010706020507" pitchFamily="18" charset="2"/>
                  <a:buChar char=" "/>
                </a:pPr>
                <a:endParaRPr lang="en-US" sz="2400" b="1" baseline="-25000" dirty="0"/>
              </a:p>
              <a:p>
                <a:pPr marL="0" indent="0">
                  <a:buNone/>
                </a:pPr>
                <a:r>
                  <a:rPr lang="en-GB" altLang="en-US" sz="2000" dirty="0" smtClean="0">
                    <a:latin typeface="Calibri" panose="020F0502020204030204" pitchFamily="34" charset="0"/>
                  </a:rPr>
                  <a:t>Proportionality fulfilled with Weighting factors </a:t>
                </a:r>
                <a:r>
                  <a:rPr lang="en-US" altLang="en-US" sz="2000" b="1" dirty="0" err="1">
                    <a:solidFill>
                      <a:schemeClr val="tx2"/>
                    </a:solidFill>
                    <a:latin typeface="Calibri" panose="020F0502020204030204" pitchFamily="34" charset="0"/>
                    <a:sym typeface="Symbol" pitchFamily="18" charset="2"/>
                  </a:rPr>
                  <a:t>W</a:t>
                </a:r>
                <a:r>
                  <a:rPr lang="en-US" altLang="en-US" sz="2000" b="1" baseline="-25000" dirty="0" err="1">
                    <a:solidFill>
                      <a:schemeClr val="tx2"/>
                    </a:solidFill>
                    <a:latin typeface="Calibri" panose="020F0502020204030204" pitchFamily="34" charset="0"/>
                    <a:sym typeface="Symbol" pitchFamily="18" charset="2"/>
                  </a:rPr>
                  <a:t>j</a:t>
                </a:r>
                <a:r>
                  <a:rPr lang="en-GB" altLang="en-US" sz="2000" dirty="0" smtClean="0">
                    <a:latin typeface="Calibri" panose="020F0502020204030204" pitchFamily="34" charset="0"/>
                  </a:rPr>
                  <a:t> dependent on the Energy deposited </a:t>
                </a:r>
                <a:r>
                  <a:rPr lang="en-GB" altLang="en-US" sz="2000" b="1" dirty="0" err="1">
                    <a:solidFill>
                      <a:schemeClr val="tx2"/>
                    </a:solidFill>
                    <a:latin typeface="Calibri" panose="020F0502020204030204" pitchFamily="34" charset="0"/>
                  </a:rPr>
                  <a:t>E</a:t>
                </a:r>
                <a:r>
                  <a:rPr lang="en-GB" altLang="en-US" sz="2000" b="1" baseline="-25000" dirty="0" err="1">
                    <a:solidFill>
                      <a:schemeClr val="tx2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GB" altLang="en-US" sz="2000" b="1" baseline="-25000" dirty="0" err="1">
                    <a:solidFill>
                      <a:schemeClr val="tx2"/>
                    </a:solidFill>
                    <a:latin typeface="Calibri" panose="020F0502020204030204" pitchFamily="34" charset="0"/>
                  </a:rPr>
                  <a:t>j</a:t>
                </a:r>
                <a:r>
                  <a:rPr lang="en-GB" altLang="en-US" sz="2000" dirty="0" smtClean="0">
                    <a:latin typeface="Calibri" panose="020F0502020204030204" pitchFamily="34" charset="0"/>
                  </a:rPr>
                  <a:t> :</a:t>
                </a:r>
              </a:p>
              <a:p>
                <a:pPr marL="0" indent="0" algn="ctr">
                  <a:buNone/>
                </a:pPr>
                <a:r>
                  <a:rPr lang="en-US" altLang="en-US" sz="2400" b="1" dirty="0" err="1" smtClean="0">
                    <a:solidFill>
                      <a:schemeClr val="tx2"/>
                    </a:solidFill>
                    <a:latin typeface="Calibri" panose="020F0502020204030204" pitchFamily="34" charset="0"/>
                    <a:sym typeface="Symbol" pitchFamily="18" charset="2"/>
                  </a:rPr>
                  <a:t>W</a:t>
                </a:r>
                <a:r>
                  <a:rPr lang="en-US" altLang="en-US" sz="2400" b="1" baseline="-25000" dirty="0" err="1" smtClean="0">
                    <a:solidFill>
                      <a:schemeClr val="tx2"/>
                    </a:solidFill>
                    <a:latin typeface="Calibri" panose="020F0502020204030204" pitchFamily="34" charset="0"/>
                    <a:sym typeface="Symbol" pitchFamily="18" charset="2"/>
                  </a:rPr>
                  <a:t>j</a:t>
                </a:r>
                <a:r>
                  <a:rPr lang="en-US" altLang="en-US" sz="2400" b="1" dirty="0">
                    <a:solidFill>
                      <a:schemeClr val="tx2"/>
                    </a:solidFill>
                    <a:latin typeface="Calibri" panose="020F0502020204030204" pitchFamily="34" charset="0"/>
                    <a:sym typeface="Symbol" pitchFamily="18" charset="2"/>
                  </a:rPr>
                  <a:t>=</a:t>
                </a:r>
                <a:r>
                  <a:rPr lang="en-GB" altLang="en-US" sz="2400" b="1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W(</a:t>
                </a:r>
                <a:r>
                  <a:rPr lang="en-GB" altLang="en-US" sz="2400" b="1" dirty="0" err="1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E</a:t>
                </a:r>
                <a:r>
                  <a:rPr lang="en-GB" altLang="en-US" sz="2400" b="1" baseline="-25000" dirty="0" err="1" smtClean="0">
                    <a:solidFill>
                      <a:schemeClr val="tx2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GB" altLang="en-US" sz="2400" b="1" baseline="-25000" dirty="0" err="1">
                    <a:solidFill>
                      <a:schemeClr val="tx2"/>
                    </a:solidFill>
                    <a:latin typeface="Calibri" panose="020F0502020204030204" pitchFamily="34" charset="0"/>
                  </a:rPr>
                  <a:t>j</a:t>
                </a:r>
                <a:r>
                  <a:rPr lang="en-GB" altLang="en-US" sz="2400" b="1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) :</a:t>
                </a:r>
                <a:r>
                  <a:rPr lang="en-US" altLang="en-US" sz="2400" b="1" dirty="0" smtClean="0">
                    <a:solidFill>
                      <a:schemeClr val="tx2"/>
                    </a:solidFill>
                    <a:latin typeface="Calibri" panose="020F0502020204030204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altLang="en-US" sz="2400" b="1" dirty="0">
                            <a:solidFill>
                              <a:schemeClr val="tx2"/>
                            </a:solidFill>
                            <a:latin typeface="Calibri" panose="020F0502020204030204" pitchFamily="34" charset="0"/>
                            <a:sym typeface="Symbol" pitchFamily="18" charset="2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en-US" altLang="en-US" sz="2400" b="1" baseline="-25000" dirty="0">
                            <a:solidFill>
                              <a:schemeClr val="tx2"/>
                            </a:solidFill>
                            <a:latin typeface="Calibri" panose="020F0502020204030204" pitchFamily="34" charset="0"/>
                            <a:sym typeface="Symbol" pitchFamily="18" charset="2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altLang="en-US" sz="2400" b="1" dirty="0">
                            <a:solidFill>
                              <a:schemeClr val="tx2"/>
                            </a:solidFill>
                            <a:latin typeface="Calibri" panose="020F0502020204030204" pitchFamily="34" charset="0"/>
                            <a:sym typeface="Symbol" pitchFamily="18" charset="2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altLang="en-US" sz="2400" b="1" baseline="-25000" dirty="0">
                            <a:solidFill>
                              <a:schemeClr val="tx2"/>
                            </a:solidFill>
                            <a:latin typeface="Calibri" panose="020F0502020204030204" pitchFamily="34" charset="0"/>
                            <a:sym typeface="Symbol" pitchFamily="18" charset="2"/>
                          </a:rPr>
                          <m:t>ij</m:t>
                        </m:r>
                        <m:r>
                          <m:rPr>
                            <m:nor/>
                          </m:rPr>
                          <a:rPr lang="en-US" altLang="en-US" sz="2400" b="1" dirty="0">
                            <a:solidFill>
                              <a:schemeClr val="tx2"/>
                            </a:solidFill>
                            <a:latin typeface="Calibri" panose="020F0502020204030204" pitchFamily="34" charset="0"/>
                            <a:sym typeface="Symbol" pitchFamily="18" charset="2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altLang="en-US" sz="2400" b="1" dirty="0">
                            <a:solidFill>
                              <a:schemeClr val="tx2"/>
                            </a:solidFill>
                            <a:latin typeface="Calibri" panose="020F0502020204030204" pitchFamily="34" charset="0"/>
                            <a:sym typeface="Symbol" pitchFamily="18" charset="2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altLang="en-US" sz="2400" b="1" baseline="-25000" dirty="0">
                            <a:solidFill>
                              <a:schemeClr val="tx2"/>
                            </a:solidFill>
                            <a:latin typeface="Symbol" panose="05050102010706020507" pitchFamily="18" charset="2"/>
                            <a:sym typeface="Symbol" pitchFamily="18" charset="2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altLang="en-US" sz="2400" b="1" baseline="-25000" dirty="0">
                            <a:solidFill>
                              <a:schemeClr val="tx2"/>
                            </a:solidFill>
                            <a:latin typeface="Calibri" panose="020F0502020204030204" pitchFamily="34" charset="0"/>
                            <a:sym typeface="Symbol" pitchFamily="18" charset="2"/>
                          </a:rPr>
                          <m:t>i</m:t>
                        </m:r>
                      </m:e>
                    </m:nary>
                  </m:oMath>
                </a14:m>
                <a:r>
                  <a:rPr lang="en-US" altLang="en-US" sz="2400" b="1" baseline="-25000" dirty="0" smtClean="0">
                    <a:solidFill>
                      <a:schemeClr val="tx2"/>
                    </a:solidFill>
                    <a:latin typeface="Calibri" panose="020F0502020204030204" pitchFamily="34" charset="0"/>
                    <a:sym typeface="Symbol" pitchFamily="18" charset="2"/>
                  </a:rPr>
                  <a:t>,        </a:t>
                </a:r>
                <a:r>
                  <a:rPr lang="en-US" altLang="en-US" sz="2400" b="1" baseline="-25000" dirty="0" smtClean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sym typeface="Symbol" pitchFamily="18" charset="2"/>
                  </a:rPr>
                  <a:t>	</a:t>
                </a:r>
                <a:r>
                  <a:rPr lang="en-US" altLang="en-US" sz="2000" b="1" baseline="-25000" dirty="0" smtClean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0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GB" altLang="en-US" sz="2000" b="1" baseline="-25000" dirty="0" smtClean="0">
                            <a:solidFill>
                              <a:schemeClr val="tx2"/>
                            </a:solidFill>
                            <a:sym typeface="Symbol" pitchFamily="18" charset="2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en-US" sz="2000" b="1" i="0" baseline="-25000" dirty="0" smtClean="0">
                            <a:solidFill>
                              <a:schemeClr val="tx2"/>
                            </a:solidFill>
                            <a:sym typeface="Symbol" pitchFamily="18" charset="2"/>
                          </a:rPr>
                          <m:t>j</m:t>
                        </m:r>
                      </m:e>
                    </m:nary>
                  </m:oMath>
                </a14:m>
                <a:endParaRPr lang="en-US" sz="2000" b="1" dirty="0" smtClean="0">
                  <a:solidFill>
                    <a:schemeClr val="tx2"/>
                  </a:solidFill>
                </a:endParaRPr>
              </a:p>
              <a:p>
                <a:pPr lvl="1"/>
                <a:endParaRPr lang="en-US" sz="2000" b="1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48" y="1424543"/>
                <a:ext cx="8599177" cy="5177950"/>
              </a:xfrm>
              <a:prstGeom prst="rect">
                <a:avLst/>
              </a:prstGeom>
              <a:blipFill rotWithShape="0">
                <a:blip r:embed="rId4"/>
                <a:stretch>
                  <a:fillRect l="-709" t="-942" b="-16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ángulo 1"/>
          <p:cNvSpPr/>
          <p:nvPr/>
        </p:nvSpPr>
        <p:spPr>
          <a:xfrm>
            <a:off x="318965" y="2852936"/>
            <a:ext cx="4151053" cy="33082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9" name="Rectángulo 18"/>
          <p:cNvSpPr/>
          <p:nvPr/>
        </p:nvSpPr>
        <p:spPr>
          <a:xfrm>
            <a:off x="533636" y="4070102"/>
            <a:ext cx="4572000" cy="12311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The proportionality between efficiency and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-ray energy is obtained by software manipulation of the detector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response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(</a:t>
            </a:r>
            <a:r>
              <a:rPr lang="en-US" altLang="en-US" sz="2000" dirty="0" err="1" smtClean="0">
                <a:latin typeface="Calibri" panose="020F0502020204030204" pitchFamily="34" charset="0"/>
                <a:sym typeface="Symbol" pitchFamily="18" charset="2"/>
              </a:rPr>
              <a:t>R</a:t>
            </a:r>
            <a:r>
              <a:rPr lang="en-US" altLang="en-US" sz="2000" baseline="-25000" dirty="0" err="1" smtClean="0">
                <a:latin typeface="Calibri" panose="020F0502020204030204" pitchFamily="34" charset="0"/>
                <a:sym typeface="Symbol" pitchFamily="18" charset="2"/>
              </a:rPr>
              <a:t>ij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ector recto de flecha 23"/>
          <p:cNvCxnSpPr/>
          <p:nvPr/>
        </p:nvCxnSpPr>
        <p:spPr>
          <a:xfrm flipH="1">
            <a:off x="6804248" y="4941168"/>
            <a:ext cx="288033" cy="3098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5853112" y="4150821"/>
            <a:ext cx="2778365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Pulse Height Weighting Technique (PHWT)</a:t>
            </a: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ector recto de flecha 26"/>
          <p:cNvCxnSpPr/>
          <p:nvPr/>
        </p:nvCxnSpPr>
        <p:spPr>
          <a:xfrm flipV="1">
            <a:off x="5229183" y="4559816"/>
            <a:ext cx="469542" cy="21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>
            <a:off x="3851920" y="5821623"/>
            <a:ext cx="532518" cy="415689"/>
            <a:chOff x="7935013" y="5574240"/>
            <a:chExt cx="532518" cy="415689"/>
          </a:xfrm>
        </p:grpSpPr>
        <p:sp>
          <p:nvSpPr>
            <p:cNvPr id="4" name="Rectángulo 3"/>
            <p:cNvSpPr/>
            <p:nvPr/>
          </p:nvSpPr>
          <p:spPr>
            <a:xfrm>
              <a:off x="7935013" y="5574240"/>
              <a:ext cx="5325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k=1</a:t>
              </a:r>
              <a:endPara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9" name="Conector recto de flecha 8"/>
            <p:cNvCxnSpPr/>
            <p:nvPr/>
          </p:nvCxnSpPr>
          <p:spPr>
            <a:xfrm>
              <a:off x="8179499" y="5785659"/>
              <a:ext cx="0" cy="2042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74" b="51282"/>
          <a:stretch/>
        </p:blipFill>
        <p:spPr>
          <a:xfrm>
            <a:off x="6156176" y="1676143"/>
            <a:ext cx="2808312" cy="1871247"/>
          </a:xfrm>
          <a:prstGeom prst="rect">
            <a:avLst/>
          </a:prstGeom>
        </p:spPr>
      </p:pic>
      <p:pic>
        <p:nvPicPr>
          <p:cNvPr id="16" name="Imagen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-1" r="55337" b="50357"/>
          <a:stretch/>
        </p:blipFill>
        <p:spPr>
          <a:xfrm>
            <a:off x="6156176" y="1666206"/>
            <a:ext cx="2808312" cy="1881184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 flipH="1" flipV="1">
            <a:off x="4414412" y="3645024"/>
            <a:ext cx="72000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90473089"/>
      </p:ext>
    </p:extLst>
  </p:cSld>
  <p:clrMapOvr>
    <a:masterClrMapping/>
  </p:clrMapOvr>
  <p:transition advTm="8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 bwMode="auto">
          <a:xfrm>
            <a:off x="195298" y="260648"/>
            <a:ext cx="822960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Interest for neutron </a:t>
            </a:r>
            <a:br>
              <a:rPr lang="en-US" altLang="en-US" dirty="0" smtClean="0"/>
            </a:br>
            <a:r>
              <a:rPr lang="en-US" altLang="en-US" dirty="0" smtClean="0"/>
              <a:t>capture measurements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875"/>
            <a:ext cx="8493125" cy="4968875"/>
          </a:xfrm>
        </p:spPr>
        <p:txBody>
          <a:bodyPr rtlCol="0">
            <a:normAutofit/>
          </a:bodyPr>
          <a:lstStyle/>
          <a:p>
            <a:pPr marL="514350" indent="-457200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Nuclear Astrophysics: s-process </a:t>
            </a:r>
          </a:p>
          <a:p>
            <a:pPr marL="514350" indent="-457200" eaLnBrk="1" fontAlgn="auto" hangingPunct="1">
              <a:spcAft>
                <a:spcPts val="0"/>
              </a:spcAft>
              <a:defRPr/>
            </a:pPr>
            <a:endParaRPr lang="en-US" sz="2600" dirty="0" smtClean="0"/>
          </a:p>
          <a:p>
            <a:pPr marL="514350" indent="-457200" eaLnBrk="1" fontAlgn="auto" hangingPunct="1">
              <a:spcAft>
                <a:spcPts val="0"/>
              </a:spcAft>
              <a:defRPr/>
            </a:pPr>
            <a:endParaRPr lang="en-US" sz="2600" dirty="0" smtClean="0"/>
          </a:p>
          <a:p>
            <a:pPr marL="514350" indent="-457200" eaLnBrk="1" fontAlgn="auto" hangingPunct="1">
              <a:spcAft>
                <a:spcPts val="0"/>
              </a:spcAft>
              <a:defRPr/>
            </a:pPr>
            <a:endParaRPr lang="en-US" sz="2600" dirty="0" smtClean="0"/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endParaRPr lang="en-US" sz="2600" dirty="0" smtClean="0"/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endParaRPr lang="en-US" sz="2600" dirty="0"/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/>
              <a:t>					</a:t>
            </a:r>
            <a:r>
              <a:rPr lang="en-US" sz="1800" dirty="0" smtClean="0"/>
              <a:t>     </a:t>
            </a:r>
            <a:endParaRPr lang="en-US" sz="1800" dirty="0"/>
          </a:p>
          <a:p>
            <a:pPr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endParaRPr lang="en-US" sz="1800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endParaRPr lang="en-US" sz="2400" i="1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lvl="1" eaLnBrk="1" hangingPunct="1"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endParaRPr lang="en-US" sz="2400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84838" y="6491411"/>
            <a:ext cx="1080119" cy="351932"/>
          </a:xfrm>
        </p:spPr>
        <p:txBody>
          <a:bodyPr/>
          <a:lstStyle/>
          <a:p>
            <a:pPr>
              <a:defRPr/>
            </a:pPr>
            <a:fld id="{B68B4FB3-7E9E-468A-A0E7-FB28E48211F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0" name="Content Placeholder 1"/>
          <p:cNvSpPr txBox="1">
            <a:spLocks/>
          </p:cNvSpPr>
          <p:nvPr/>
        </p:nvSpPr>
        <p:spPr>
          <a:xfrm>
            <a:off x="193675" y="1376363"/>
            <a:ext cx="8002588" cy="424815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25761" y="1817998"/>
            <a:ext cx="8496944" cy="43924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s-ES_tradnl" dirty="0"/>
          </a:p>
        </p:txBody>
      </p:sp>
      <p:sp>
        <p:nvSpPr>
          <p:cNvPr id="13" name="Rectangle 12"/>
          <p:cNvSpPr/>
          <p:nvPr/>
        </p:nvSpPr>
        <p:spPr>
          <a:xfrm>
            <a:off x="791578" y="1925982"/>
            <a:ext cx="1944216" cy="4817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Nucleosynthesis of elements A&gt;60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76525" y="2441849"/>
            <a:ext cx="48319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285750" fontAlgn="auto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+mn-lt"/>
              </a:rPr>
              <a:t>Site: </a:t>
            </a:r>
            <a:r>
              <a:rPr lang="en-US" dirty="0" smtClean="0">
                <a:latin typeface="+mn-lt"/>
              </a:rPr>
              <a:t>He-</a:t>
            </a:r>
            <a:r>
              <a:rPr lang="en-US" dirty="0" err="1" smtClean="0">
                <a:latin typeface="+mn-lt"/>
              </a:rPr>
              <a:t>intershell</a:t>
            </a:r>
            <a:r>
              <a:rPr lang="en-US" dirty="0" smtClean="0">
                <a:latin typeface="+mn-lt"/>
              </a:rPr>
              <a:t> in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AGB</a:t>
            </a:r>
            <a:r>
              <a:rPr lang="en-US" dirty="0" smtClean="0">
                <a:latin typeface="+mn-lt"/>
              </a:rPr>
              <a:t> stars (</a:t>
            </a:r>
            <a:r>
              <a:rPr lang="en-US" dirty="0"/>
              <a:t>r</a:t>
            </a:r>
            <a:r>
              <a:rPr lang="en-US" dirty="0" smtClean="0"/>
              <a:t>ed giant)</a:t>
            </a:r>
            <a:endParaRPr lang="en-US" dirty="0" smtClean="0">
              <a:latin typeface="+mn-lt"/>
            </a:endParaRPr>
          </a:p>
          <a:p>
            <a:pPr marL="342900" indent="-285750" fontAlgn="auto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+mn-lt"/>
              </a:rPr>
              <a:t>Branching point: 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β</a:t>
            </a:r>
            <a:r>
              <a:rPr lang="en-US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decay </a:t>
            </a:r>
            <a:r>
              <a:rPr lang="en-US" dirty="0" smtClean="0">
                <a:latin typeface="+mn-lt"/>
              </a:rPr>
              <a:t>competes with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n,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GB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342900" indent="-28575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64032" y="5783525"/>
            <a:ext cx="711032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σ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(n,</a:t>
            </a:r>
            <a:r>
              <a:rPr lang="el-GR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γ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 input from nuclear data 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+ ratio of chemical abundances</a:t>
            </a:r>
            <a:endParaRPr lang="en-US" sz="2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sym typeface="Wingdings" panose="05000000000000000000" pitchFamily="2" charset="2"/>
            </a:endParaRPr>
          </a:p>
          <a:p>
            <a:pPr algn="ctr"/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bounds the temperature and neutron flux in stellar models</a:t>
            </a:r>
            <a:endParaRPr lang="en-US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sym typeface="Wingdings" panose="05000000000000000000" pitchFamily="2" charset="2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1763686" y="3599857"/>
          <a:ext cx="4979600" cy="1485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5920"/>
                <a:gridCol w="995920"/>
                <a:gridCol w="995920"/>
                <a:gridCol w="995920"/>
                <a:gridCol w="995920"/>
              </a:tblGrid>
              <a:tr h="7645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07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1941505" y="4442767"/>
            <a:ext cx="1334351" cy="369332"/>
            <a:chOff x="1941505" y="4442767"/>
            <a:chExt cx="1334351" cy="369332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051720" y="4778474"/>
              <a:ext cx="122413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941505" y="4442767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(</a:t>
              </a:r>
              <a:r>
                <a:rPr lang="en-US" dirty="0" err="1" smtClean="0">
                  <a:latin typeface="Calibri" panose="020F0502020204030204" pitchFamily="34" charset="0"/>
                </a:rPr>
                <a:t>n,</a:t>
              </a:r>
              <a:r>
                <a:rPr lang="en-US" dirty="0" err="1" smtClean="0">
                  <a:latin typeface="Symbol" panose="05050102010706020507" pitchFamily="18" charset="2"/>
                </a:rPr>
                <a:t>g</a:t>
              </a:r>
              <a:r>
                <a:rPr lang="en-US" dirty="0" smtClean="0">
                  <a:latin typeface="Calibri" panose="020F0502020204030204" pitchFamily="34" charset="0"/>
                </a:rPr>
                <a:t>)</a:t>
              </a:r>
              <a:endParaRPr lang="en-GB" dirty="0" smtClean="0">
                <a:latin typeface="Calibri" panose="020F050202020403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346090" y="3908722"/>
            <a:ext cx="1095867" cy="898871"/>
            <a:chOff x="5220072" y="3799482"/>
            <a:chExt cx="1221886" cy="1008112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5220072" y="3799482"/>
              <a:ext cx="1152128" cy="10081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084168" y="4184275"/>
              <a:ext cx="357790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b</a:t>
              </a:r>
              <a:r>
                <a:rPr lang="en-US" b="1" baseline="300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-</a:t>
              </a:r>
              <a:endParaRPr lang="en-GB" b="1" baseline="30000" dirty="0" smtClean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286764" y="4409142"/>
            <a:ext cx="1045327" cy="369999"/>
            <a:chOff x="5286764" y="4409142"/>
            <a:chExt cx="1045327" cy="369999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5323979" y="4779141"/>
              <a:ext cx="100811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6764" y="4409142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(</a:t>
              </a:r>
              <a:r>
                <a:rPr lang="en-US" dirty="0" err="1" smtClean="0">
                  <a:latin typeface="Calibri" panose="020F0502020204030204" pitchFamily="34" charset="0"/>
                </a:rPr>
                <a:t>n,</a:t>
              </a:r>
              <a:r>
                <a:rPr lang="en-US" dirty="0" err="1" smtClean="0">
                  <a:latin typeface="Symbol" panose="05050102010706020507" pitchFamily="18" charset="2"/>
                </a:rPr>
                <a:t>g</a:t>
              </a:r>
              <a:r>
                <a:rPr lang="en-US" dirty="0" smtClean="0">
                  <a:latin typeface="Calibri" panose="020F0502020204030204" pitchFamily="34" charset="0"/>
                </a:rPr>
                <a:t>)</a:t>
              </a:r>
              <a:endParaRPr lang="en-GB" dirty="0" smtClean="0">
                <a:latin typeface="Calibri" panose="020F050202020403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021625" y="3942348"/>
            <a:ext cx="1334351" cy="854804"/>
            <a:chOff x="3131840" y="3770362"/>
            <a:chExt cx="1224136" cy="1008112"/>
          </a:xfrm>
        </p:grpSpPr>
        <p:sp>
          <p:nvSpPr>
            <p:cNvPr id="22" name="TextBox 21"/>
            <p:cNvSpPr txBox="1"/>
            <p:nvPr/>
          </p:nvSpPr>
          <p:spPr>
            <a:xfrm>
              <a:off x="3998186" y="4154374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b</a:t>
              </a:r>
              <a:r>
                <a:rPr lang="en-US" b="1" baseline="300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-</a:t>
              </a:r>
              <a:endParaRPr lang="en-GB" b="1" baseline="30000" dirty="0" smtClean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 flipV="1">
              <a:off x="3131840" y="3770362"/>
              <a:ext cx="1152128" cy="10081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2915816" y="3573016"/>
            <a:ext cx="1334351" cy="369332"/>
            <a:chOff x="2915816" y="3477128"/>
            <a:chExt cx="1334351" cy="369332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3026031" y="3812835"/>
              <a:ext cx="122413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915816" y="3477128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(</a:t>
              </a:r>
              <a:r>
                <a:rPr lang="en-US" dirty="0" err="1" smtClean="0">
                  <a:latin typeface="Calibri" panose="020F0502020204030204" pitchFamily="34" charset="0"/>
                </a:rPr>
                <a:t>n,</a:t>
              </a:r>
              <a:r>
                <a:rPr lang="en-US" dirty="0" err="1" smtClean="0">
                  <a:latin typeface="Symbol" panose="05050102010706020507" pitchFamily="18" charset="2"/>
                </a:rPr>
                <a:t>g</a:t>
              </a:r>
              <a:r>
                <a:rPr lang="en-US" dirty="0" smtClean="0">
                  <a:latin typeface="Calibri" panose="020F0502020204030204" pitchFamily="34" charset="0"/>
                </a:rPr>
                <a:t>)</a:t>
              </a:r>
              <a:endParaRPr lang="en-GB" dirty="0" smtClean="0">
                <a:latin typeface="Calibri" panose="020F050202020403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113284" y="3535676"/>
            <a:ext cx="1118327" cy="369332"/>
            <a:chOff x="4139952" y="3478469"/>
            <a:chExt cx="1118327" cy="36933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4250167" y="3812835"/>
              <a:ext cx="100811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139952" y="3478469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(</a:t>
              </a:r>
              <a:r>
                <a:rPr lang="en-US" dirty="0" err="1" smtClean="0">
                  <a:latin typeface="Calibri" panose="020F0502020204030204" pitchFamily="34" charset="0"/>
                </a:rPr>
                <a:t>n,</a:t>
              </a:r>
              <a:r>
                <a:rPr lang="en-US" dirty="0" err="1" smtClean="0">
                  <a:latin typeface="Symbol" panose="05050102010706020507" pitchFamily="18" charset="2"/>
                </a:rPr>
                <a:t>g</a:t>
              </a:r>
              <a:r>
                <a:rPr lang="en-US" dirty="0" smtClean="0">
                  <a:latin typeface="Calibri" panose="020F0502020204030204" pitchFamily="34" charset="0"/>
                </a:rPr>
                <a:t>)</a:t>
              </a:r>
              <a:endParaRPr lang="en-GB" dirty="0" smtClean="0">
                <a:latin typeface="Calibri" panose="020F050202020403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238915" y="3563724"/>
            <a:ext cx="1334351" cy="369332"/>
            <a:chOff x="5238915" y="3468918"/>
            <a:chExt cx="1334351" cy="369332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5349130" y="3804625"/>
              <a:ext cx="122413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238915" y="3468918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(</a:t>
              </a:r>
              <a:r>
                <a:rPr lang="en-US" dirty="0" err="1" smtClean="0">
                  <a:latin typeface="Calibri" panose="020F0502020204030204" pitchFamily="34" charset="0"/>
                </a:rPr>
                <a:t>n,</a:t>
              </a:r>
              <a:r>
                <a:rPr lang="en-US" dirty="0" err="1" smtClean="0">
                  <a:latin typeface="Symbol" panose="05050102010706020507" pitchFamily="18" charset="2"/>
                </a:rPr>
                <a:t>g</a:t>
              </a:r>
              <a:r>
                <a:rPr lang="en-US" dirty="0" smtClean="0">
                  <a:latin typeface="Calibri" panose="020F0502020204030204" pitchFamily="34" charset="0"/>
                </a:rPr>
                <a:t>)</a:t>
              </a:r>
              <a:endParaRPr lang="en-GB" dirty="0" smtClean="0">
                <a:latin typeface="Calibri" panose="020F0502020204030204" pitchFamily="34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3741705" y="4330650"/>
            <a:ext cx="1012752" cy="7135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1" name="Group 50"/>
          <p:cNvGrpSpPr/>
          <p:nvPr/>
        </p:nvGrpSpPr>
        <p:grpSpPr>
          <a:xfrm>
            <a:off x="3165641" y="4427820"/>
            <a:ext cx="1194975" cy="369332"/>
            <a:chOff x="3165641" y="4427820"/>
            <a:chExt cx="1194975" cy="369332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3275856" y="4778474"/>
              <a:ext cx="1084760" cy="1867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165641" y="4427820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(</a:t>
              </a:r>
              <a:r>
                <a:rPr lang="en-US" dirty="0" err="1" smtClean="0">
                  <a:latin typeface="Calibri" panose="020F0502020204030204" pitchFamily="34" charset="0"/>
                </a:rPr>
                <a:t>n,</a:t>
              </a:r>
              <a:r>
                <a:rPr lang="en-US" dirty="0" err="1" smtClean="0">
                  <a:latin typeface="Symbol" panose="05050102010706020507" pitchFamily="18" charset="2"/>
                </a:rPr>
                <a:t>g</a:t>
              </a:r>
              <a:r>
                <a:rPr lang="en-US" dirty="0" smtClean="0">
                  <a:latin typeface="Calibri" panose="020F0502020204030204" pitchFamily="34" charset="0"/>
                </a:rPr>
                <a:t>)</a:t>
              </a:r>
              <a:endParaRPr lang="en-GB" dirty="0" smtClean="0"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73753" y="4437112"/>
            <a:ext cx="1135227" cy="369332"/>
            <a:chOff x="4173753" y="4437112"/>
            <a:chExt cx="1135227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4173753" y="4437112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(</a:t>
              </a:r>
              <a:r>
                <a:rPr lang="en-US" dirty="0" err="1" smtClean="0">
                  <a:latin typeface="Calibri" panose="020F0502020204030204" pitchFamily="34" charset="0"/>
                </a:rPr>
                <a:t>n,</a:t>
              </a:r>
              <a:r>
                <a:rPr lang="en-US" dirty="0" err="1" smtClean="0">
                  <a:latin typeface="Symbol" panose="05050102010706020507" pitchFamily="18" charset="2"/>
                </a:rPr>
                <a:t>g</a:t>
              </a:r>
              <a:r>
                <a:rPr lang="en-US" dirty="0" smtClean="0">
                  <a:latin typeface="Calibri" panose="020F0502020204030204" pitchFamily="34" charset="0"/>
                </a:rPr>
                <a:t>)</a:t>
              </a:r>
              <a:endParaRPr lang="en-GB" dirty="0" smtClean="0">
                <a:latin typeface="Calibri" panose="020F0502020204030204" pitchFamily="34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4351336" y="4794438"/>
              <a:ext cx="957644" cy="271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591643" y="3153695"/>
            <a:ext cx="304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Suff. long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1/2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|| Suff. High </a:t>
            </a:r>
            <a:r>
              <a:rPr lang="en-US" dirty="0" err="1" smtClean="0">
                <a:latin typeface="Symbol" panose="05050102010706020507" pitchFamily="18" charset="2"/>
              </a:rPr>
              <a:t>F</a:t>
            </a:r>
            <a:r>
              <a:rPr lang="en-US" baseline="-25000" dirty="0" err="1" smtClean="0">
                <a:latin typeface="Calibri" panose="020F0502020204030204" pitchFamily="34" charset="0"/>
              </a:rPr>
              <a:t>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GB" dirty="0" smtClean="0">
              <a:latin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37280" y="5085184"/>
            <a:ext cx="259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</a:rPr>
              <a:t>Branching point s-process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625091" y="3817876"/>
            <a:ext cx="1512167" cy="899301"/>
            <a:chOff x="6660232" y="3068960"/>
            <a:chExt cx="1512167" cy="899301"/>
          </a:xfrm>
        </p:grpSpPr>
        <p:sp>
          <p:nvSpPr>
            <p:cNvPr id="12" name="Rectangle 11"/>
            <p:cNvSpPr/>
            <p:nvPr/>
          </p:nvSpPr>
          <p:spPr>
            <a:xfrm>
              <a:off x="6660232" y="3068960"/>
              <a:ext cx="1512167" cy="89930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815538" y="3140968"/>
              <a:ext cx="1212846" cy="773343"/>
              <a:chOff x="7308304" y="3447745"/>
              <a:chExt cx="1212846" cy="77334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7308304" y="3498743"/>
                <a:ext cx="249825" cy="2847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308304" y="3864305"/>
                <a:ext cx="249825" cy="2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558129" y="3447745"/>
                <a:ext cx="963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Symbol" panose="05050102010706020507" pitchFamily="18" charset="2"/>
                  </a:rPr>
                  <a:t>b</a:t>
                </a:r>
                <a:r>
                  <a:rPr lang="en-US" b="1" baseline="30000" dirty="0" smtClean="0">
                    <a:latin typeface="Calibri" panose="020F0502020204030204" pitchFamily="34" charset="0"/>
                  </a:rPr>
                  <a:t>-</a:t>
                </a:r>
                <a:r>
                  <a:rPr lang="en-US" b="1" dirty="0" smtClean="0">
                    <a:latin typeface="Calibri" panose="020F0502020204030204" pitchFamily="34" charset="0"/>
                  </a:rPr>
                  <a:t> decay</a:t>
                </a:r>
                <a:endParaRPr lang="en-GB" b="1" baseline="30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596336" y="3851756"/>
                <a:ext cx="780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latin typeface="Calibri" panose="020F0502020204030204" pitchFamily="34" charset="0"/>
                  </a:rPr>
                  <a:t>Stable</a:t>
                </a:r>
                <a:endParaRPr lang="en-GB" b="1" dirty="0">
                  <a:latin typeface="Calibri" panose="020F0502020204030204" pitchFamily="34" charset="0"/>
                </a:endParaRPr>
              </a:p>
            </p:txBody>
          </p:sp>
        </p:grpSp>
      </p:grp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t="6090" r="6655" b="5546"/>
          <a:stretch/>
        </p:blipFill>
        <p:spPr>
          <a:xfrm>
            <a:off x="5643777" y="1338276"/>
            <a:ext cx="2999273" cy="2234740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>
          <a:xfrm flipH="1">
            <a:off x="2892507" y="5044206"/>
            <a:ext cx="844773" cy="6296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6153" name="Group 6152"/>
          <p:cNvGrpSpPr/>
          <p:nvPr/>
        </p:nvGrpSpPr>
        <p:grpSpPr>
          <a:xfrm>
            <a:off x="926564" y="4381799"/>
            <a:ext cx="1197164" cy="1351457"/>
            <a:chOff x="471428" y="4103059"/>
            <a:chExt cx="1197164" cy="1351457"/>
          </a:xfrm>
        </p:grpSpPr>
        <p:grpSp>
          <p:nvGrpSpPr>
            <p:cNvPr id="6151" name="Group 6150"/>
            <p:cNvGrpSpPr/>
            <p:nvPr/>
          </p:nvGrpSpPr>
          <p:grpSpPr>
            <a:xfrm>
              <a:off x="827584" y="4149080"/>
              <a:ext cx="720081" cy="885834"/>
              <a:chOff x="827584" y="4149080"/>
              <a:chExt cx="720081" cy="885834"/>
            </a:xfrm>
          </p:grpSpPr>
          <p:cxnSp>
            <p:nvCxnSpPr>
              <p:cNvPr id="6145" name="Straight Arrow Connector 6144"/>
              <p:cNvCxnSpPr/>
              <p:nvPr/>
            </p:nvCxnSpPr>
            <p:spPr>
              <a:xfrm>
                <a:off x="827584" y="5034914"/>
                <a:ext cx="72008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49" name="Straight Arrow Connector 6148"/>
              <p:cNvCxnSpPr/>
              <p:nvPr/>
            </p:nvCxnSpPr>
            <p:spPr>
              <a:xfrm flipV="1">
                <a:off x="848472" y="4149080"/>
                <a:ext cx="0" cy="8858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152" name="Rectangle 6151"/>
            <p:cNvSpPr/>
            <p:nvPr/>
          </p:nvSpPr>
          <p:spPr>
            <a:xfrm>
              <a:off x="471428" y="4103059"/>
              <a:ext cx="295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alibri" panose="020F0502020204030204" pitchFamily="34" charset="0"/>
                </a:rPr>
                <a:t>Z</a:t>
              </a:r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331640" y="5085184"/>
              <a:ext cx="3369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alibri" panose="020F0502020204030204" pitchFamily="34" charset="0"/>
                </a:rPr>
                <a:t>N</a:t>
              </a:r>
              <a:endParaRPr lang="en-US" dirty="0"/>
            </a:p>
          </p:txBody>
        </p:sp>
      </p:grpSp>
      <p:sp>
        <p:nvSpPr>
          <p:cNvPr id="2" name="Elipse 1"/>
          <p:cNvSpPr/>
          <p:nvPr/>
        </p:nvSpPr>
        <p:spPr>
          <a:xfrm rot="839140">
            <a:off x="6409948" y="5038251"/>
            <a:ext cx="2594954" cy="79445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baseline="30000" dirty="0" smtClean="0"/>
              <a:t>171</a:t>
            </a:r>
            <a:r>
              <a:rPr lang="en-US" sz="2800" b="1" dirty="0" smtClean="0"/>
              <a:t>Tm (n,</a:t>
            </a:r>
            <a:r>
              <a:rPr lang="el-GR" sz="2800" b="1" dirty="0" smtClean="0">
                <a:latin typeface="Calibri" panose="020F0502020204030204" pitchFamily="34" charset="0"/>
              </a:rPr>
              <a:t>γ</a:t>
            </a:r>
            <a:r>
              <a:rPr lang="es-ES" sz="2800" b="1" dirty="0" smtClean="0">
                <a:latin typeface="Calibri" panose="020F0502020204030204" pitchFamily="34" charset="0"/>
              </a:rPr>
              <a:t>)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305363"/>
      </p:ext>
    </p:extLst>
  </p:cSld>
  <p:clrMapOvr>
    <a:masterClrMapping/>
  </p:clrMapOvr>
  <p:transition advTm="1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 animBg="1"/>
      <p:bldP spid="38" grpId="0" animBg="1"/>
      <p:bldP spid="45" grpId="0"/>
      <p:bldP spid="4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 bwMode="auto">
          <a:xfrm>
            <a:off x="201230" y="230570"/>
            <a:ext cx="822960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baseline="30000" dirty="0" smtClean="0"/>
              <a:t>171</a:t>
            </a:r>
            <a:r>
              <a:rPr lang="en-US" altLang="en-US" b="1" dirty="0" smtClean="0"/>
              <a:t>Tm</a:t>
            </a:r>
            <a:r>
              <a:rPr lang="es-ES" b="1" dirty="0">
                <a:latin typeface="Calibri" panose="020F0502020204030204" pitchFamily="34" charset="0"/>
              </a:rPr>
              <a:t> (n,</a:t>
            </a:r>
            <a:r>
              <a:rPr lang="el-GR" b="1" dirty="0">
                <a:latin typeface="Calibri" panose="020F0502020204030204" pitchFamily="34" charset="0"/>
              </a:rPr>
              <a:t>γ</a:t>
            </a:r>
            <a:r>
              <a:rPr lang="es-ES" b="1" dirty="0" smtClean="0">
                <a:latin typeface="Calibri" panose="020F0502020204030204" pitchFamily="34" charset="0"/>
              </a:rPr>
              <a:t>)</a:t>
            </a:r>
            <a:r>
              <a:rPr lang="en-US" altLang="en-US" dirty="0" smtClean="0"/>
              <a:t>: Energy</a:t>
            </a:r>
            <a:br>
              <a:rPr lang="en-US" altLang="en-US" dirty="0" smtClean="0"/>
            </a:br>
            <a:r>
              <a:rPr lang="en-US" altLang="en-US" dirty="0" smtClean="0"/>
              <a:t>ranges and beams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8B4FB3-7E9E-468A-A0E7-FB28E48211F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10" name="Content Placeholder 1"/>
          <p:cNvSpPr txBox="1">
            <a:spLocks/>
          </p:cNvSpPr>
          <p:nvPr/>
        </p:nvSpPr>
        <p:spPr>
          <a:xfrm>
            <a:off x="179512" y="1376363"/>
            <a:ext cx="8002588" cy="424815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36390" y="2317697"/>
            <a:ext cx="8496944" cy="43924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s-ES_tradnl" dirty="0"/>
          </a:p>
        </p:txBody>
      </p:sp>
      <p:sp>
        <p:nvSpPr>
          <p:cNvPr id="6" name="AutoShape 4" descr="Image result for accelerator-driven system reactor"/>
          <p:cNvSpPr>
            <a:spLocks noChangeAspect="1" noChangeArrowheads="1"/>
          </p:cNvSpPr>
          <p:nvPr/>
        </p:nvSpPr>
        <p:spPr bwMode="auto">
          <a:xfrm>
            <a:off x="5364088" y="223775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ángulo 19"/>
          <p:cNvSpPr/>
          <p:nvPr/>
        </p:nvSpPr>
        <p:spPr>
          <a:xfrm>
            <a:off x="2456026" y="5592352"/>
            <a:ext cx="4647157" cy="19928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251520" y="5405909"/>
            <a:ext cx="26869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Pulsed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white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n-</a:t>
            </a:r>
            <a:r>
              <a:rPr lang="es-ES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beam</a:t>
            </a:r>
            <a:endParaRPr lang="es-ES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s-ES" sz="1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i.e. </a:t>
            </a:r>
            <a:r>
              <a:rPr lang="es-ES" sz="1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n_TOF@CERN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, etc</a:t>
            </a:r>
            <a:r>
              <a:rPr lang="es-ES" sz="1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.)</a:t>
            </a:r>
            <a:endParaRPr lang="es-ES" sz="1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03340" y="6002505"/>
            <a:ext cx="2685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“</a:t>
            </a:r>
            <a:r>
              <a:rPr lang="es-ES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quasi-Mawellian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” n-</a:t>
            </a:r>
            <a:r>
              <a:rPr lang="es-ES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beam</a:t>
            </a:r>
            <a:endParaRPr lang="es-ES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i.e. FZK, </a:t>
            </a:r>
            <a:r>
              <a:rPr lang="es-ES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LiLiT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, FRANZ, 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etc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.)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7020272" y="5446965"/>
            <a:ext cx="2148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T</a:t>
            </a: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ime-of-</a:t>
            </a:r>
            <a:r>
              <a:rPr lang="es-ES" b="1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flight</a:t>
            </a:r>
            <a:endParaRPr lang="es-ES" b="1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→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pointwise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s-ES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n,</a:t>
            </a:r>
            <a:r>
              <a:rPr lang="es-ES" dirty="0" err="1" smtClean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6804248" y="600250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es-ES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ctivation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→ MACS</a:t>
            </a:r>
          </a:p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(single </a:t>
            </a:r>
            <a:r>
              <a:rPr lang="es-ES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value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2473291" y="5025736"/>
            <a:ext cx="586541" cy="19881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/>
          <p:cNvSpPr txBox="1"/>
          <p:nvPr/>
        </p:nvSpPr>
        <p:spPr>
          <a:xfrm>
            <a:off x="335151" y="4869160"/>
            <a:ext cx="17885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Nuclear reactor</a:t>
            </a:r>
          </a:p>
          <a:p>
            <a:r>
              <a:rPr lang="es-ES" sz="16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s-ES" sz="160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i.e</a:t>
            </a:r>
            <a:r>
              <a:rPr lang="es-ES" sz="16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TRIGA, BRR)</a:t>
            </a:r>
            <a:endParaRPr lang="es-ES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09400"/>
            <a:ext cx="5344228" cy="3431768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7020272" y="490542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es-ES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ctivation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→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σ</a:t>
            </a:r>
            <a:r>
              <a:rPr lang="es-ES" baseline="-25000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th</a:t>
            </a:r>
            <a:endParaRPr lang="es-ES" baseline="-25000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(single 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value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</a:p>
        </p:txBody>
      </p:sp>
      <p:grpSp>
        <p:nvGrpSpPr>
          <p:cNvPr id="34" name="Grupo 33"/>
          <p:cNvGrpSpPr/>
          <p:nvPr/>
        </p:nvGrpSpPr>
        <p:grpSpPr>
          <a:xfrm>
            <a:off x="3801711" y="6217074"/>
            <a:ext cx="2930529" cy="236262"/>
            <a:chOff x="3801711" y="5857861"/>
            <a:chExt cx="2930529" cy="236262"/>
          </a:xfrm>
        </p:grpSpPr>
        <p:sp>
          <p:nvSpPr>
            <p:cNvPr id="35" name="Rectángulo 34"/>
            <p:cNvSpPr/>
            <p:nvPr/>
          </p:nvSpPr>
          <p:spPr>
            <a:xfrm>
              <a:off x="3801711" y="5857861"/>
              <a:ext cx="2930529" cy="2362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4315145" y="5865697"/>
              <a:ext cx="2331064" cy="22257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4761444" y="5865697"/>
              <a:ext cx="1835867" cy="22257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5215244" y="5865697"/>
              <a:ext cx="1233066" cy="22257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5709369" y="5865697"/>
              <a:ext cx="665367" cy="22257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7593761" y="2780928"/>
            <a:ext cx="1298719" cy="140642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MACS:</a:t>
            </a:r>
          </a:p>
          <a:p>
            <a:r>
              <a:rPr lang="en-US" dirty="0" err="1"/>
              <a:t>Maxwellian</a:t>
            </a:r>
            <a:r>
              <a:rPr lang="en-US" dirty="0"/>
              <a:t> </a:t>
            </a:r>
          </a:p>
          <a:p>
            <a:r>
              <a:rPr lang="en-US" dirty="0"/>
              <a:t>Averaged </a:t>
            </a:r>
          </a:p>
          <a:p>
            <a:r>
              <a:rPr lang="en-US" dirty="0"/>
              <a:t>Cross </a:t>
            </a:r>
          </a:p>
          <a:p>
            <a:r>
              <a:rPr lang="en-US" dirty="0"/>
              <a:t>Section</a:t>
            </a: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6597311" y="3386844"/>
            <a:ext cx="926875" cy="1135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 flipH="1" flipV="1">
            <a:off x="1846153" y="3074697"/>
            <a:ext cx="1955558" cy="1301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ángulo 40"/>
          <p:cNvSpPr/>
          <p:nvPr/>
        </p:nvSpPr>
        <p:spPr>
          <a:xfrm>
            <a:off x="358556" y="1838649"/>
            <a:ext cx="1536753" cy="11030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Maxwell</a:t>
            </a:r>
          </a:p>
          <a:p>
            <a:r>
              <a:rPr lang="en-US" dirty="0" smtClean="0"/>
              <a:t>Boltzmann</a:t>
            </a:r>
          </a:p>
          <a:p>
            <a:r>
              <a:rPr lang="en-US" dirty="0" smtClean="0"/>
              <a:t>distribution </a:t>
            </a:r>
          </a:p>
          <a:p>
            <a:r>
              <a:rPr lang="en-US" dirty="0" smtClean="0"/>
              <a:t>@ K</a:t>
            </a:r>
            <a:r>
              <a:rPr lang="en-US" baseline="-25000" dirty="0" smtClean="0"/>
              <a:t>B</a:t>
            </a:r>
            <a:r>
              <a:rPr lang="en-US" dirty="0" smtClean="0"/>
              <a:t>.T=30keV</a:t>
            </a:r>
            <a:endParaRPr lang="en-US" dirty="0"/>
          </a:p>
        </p:txBody>
      </p:sp>
      <p:sp>
        <p:nvSpPr>
          <p:cNvPr id="51" name="Rectángulo 50"/>
          <p:cNvSpPr/>
          <p:nvPr/>
        </p:nvSpPr>
        <p:spPr>
          <a:xfrm>
            <a:off x="492265" y="2963958"/>
            <a:ext cx="2267745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tx2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p(</a:t>
            </a:r>
            <a:r>
              <a:rPr lang="en-US" sz="2000" baseline="30000" dirty="0" smtClean="0">
                <a:solidFill>
                  <a:schemeClr val="tx1"/>
                </a:solidFill>
              </a:rPr>
              <a:t>7</a:t>
            </a:r>
            <a:r>
              <a:rPr lang="en-US" sz="2000" dirty="0" smtClean="0">
                <a:solidFill>
                  <a:schemeClr val="tx1"/>
                </a:solidFill>
              </a:rPr>
              <a:t>Li,n)</a:t>
            </a:r>
            <a:r>
              <a:rPr lang="en-US" sz="2000" baseline="30000" dirty="0" smtClean="0">
                <a:solidFill>
                  <a:schemeClr val="tx1"/>
                </a:solidFill>
              </a:rPr>
              <a:t>7</a:t>
            </a:r>
            <a:r>
              <a:rPr lang="en-US" sz="2000" dirty="0" smtClean="0">
                <a:solidFill>
                  <a:schemeClr val="tx1"/>
                </a:solidFill>
              </a:rPr>
              <a:t>Be</a:t>
            </a:r>
          </a:p>
          <a:p>
            <a:pPr lvl="1">
              <a:buClr>
                <a:schemeClr val="tx2"/>
              </a:buClr>
            </a:pPr>
            <a:r>
              <a:rPr lang="en-US" sz="2000" dirty="0" smtClean="0"/>
              <a:t>or </a:t>
            </a:r>
            <a:r>
              <a:rPr lang="en-US" sz="2000" dirty="0"/>
              <a:t>D-T)</a:t>
            </a:r>
          </a:p>
        </p:txBody>
      </p:sp>
      <p:sp>
        <p:nvSpPr>
          <p:cNvPr id="55" name="Slide Number Placeholder 4"/>
          <p:cNvSpPr txBox="1">
            <a:spLocks/>
          </p:cNvSpPr>
          <p:nvPr/>
        </p:nvSpPr>
        <p:spPr>
          <a:xfrm>
            <a:off x="7884838" y="6491411"/>
            <a:ext cx="1080119" cy="35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4</a:t>
            </a:r>
            <a:endParaRPr lang="en-US" dirty="0"/>
          </a:p>
        </p:txBody>
      </p:sp>
      <p:grpSp>
        <p:nvGrpSpPr>
          <p:cNvPr id="31" name="Grupo 99"/>
          <p:cNvGrpSpPr/>
          <p:nvPr/>
        </p:nvGrpSpPr>
        <p:grpSpPr>
          <a:xfrm>
            <a:off x="-134325" y="1317753"/>
            <a:ext cx="2971056" cy="2736850"/>
            <a:chOff x="304800" y="1357544"/>
            <a:chExt cx="2971056" cy="2736850"/>
          </a:xfrm>
        </p:grpSpPr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304800" y="1412776"/>
              <a:ext cx="2683050" cy="2590450"/>
              <a:chOff x="-46" y="576"/>
              <a:chExt cx="2332" cy="2647"/>
            </a:xfrm>
          </p:grpSpPr>
          <p:pic>
            <p:nvPicPr>
              <p:cNvPr id="45" name="Picture 3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" y="735"/>
                <a:ext cx="2091" cy="224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Rectangle 33"/>
              <p:cNvSpPr>
                <a:spLocks noChangeArrowheads="1"/>
              </p:cNvSpPr>
              <p:nvPr/>
            </p:nvSpPr>
            <p:spPr bwMode="auto">
              <a:xfrm>
                <a:off x="297" y="1512"/>
                <a:ext cx="2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Rectangle 34"/>
              <p:cNvSpPr>
                <a:spLocks noChangeArrowheads="1"/>
              </p:cNvSpPr>
              <p:nvPr/>
            </p:nvSpPr>
            <p:spPr bwMode="auto">
              <a:xfrm>
                <a:off x="351" y="1528"/>
                <a:ext cx="8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s-ES_tradnl" altLang="en-US" sz="1000" b="1" dirty="0">
                    <a:solidFill>
                      <a:srgbClr val="FF0000"/>
                    </a:solidFill>
                    <a:latin typeface="Comic Sans MS" pitchFamily="66" charset="0"/>
                  </a:rPr>
                  <a:t>A</a:t>
                </a:r>
                <a:endParaRPr lang="es-ES_tradnl" altLang="en-US" sz="2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8" name="Rectangle 35"/>
              <p:cNvSpPr>
                <a:spLocks noChangeArrowheads="1"/>
              </p:cNvSpPr>
              <p:nvPr/>
            </p:nvSpPr>
            <p:spPr bwMode="auto">
              <a:xfrm>
                <a:off x="414" y="1612"/>
                <a:ext cx="12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s-ES_tradnl" altLang="en-US" sz="1500" b="1" dirty="0">
                    <a:solidFill>
                      <a:srgbClr val="FF0000"/>
                    </a:solidFill>
                    <a:latin typeface="Comic Sans MS" pitchFamily="66" charset="0"/>
                  </a:rPr>
                  <a:t>X</a:t>
                </a:r>
                <a:endParaRPr lang="es-ES_tradnl" altLang="en-US" sz="2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9" name="Rectangle 36"/>
              <p:cNvSpPr>
                <a:spLocks noChangeArrowheads="1"/>
              </p:cNvSpPr>
              <p:nvPr/>
            </p:nvSpPr>
            <p:spPr bwMode="auto">
              <a:xfrm>
                <a:off x="-46" y="2848"/>
                <a:ext cx="2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Rectangle 38"/>
              <p:cNvSpPr>
                <a:spLocks noChangeArrowheads="1"/>
              </p:cNvSpPr>
              <p:nvPr/>
            </p:nvSpPr>
            <p:spPr bwMode="auto">
              <a:xfrm>
                <a:off x="293" y="1192"/>
                <a:ext cx="11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s-ES_tradnl" altLang="en-US" sz="1500" b="1" dirty="0">
                    <a:solidFill>
                      <a:srgbClr val="FF0000"/>
                    </a:solidFill>
                    <a:latin typeface="Comic Sans MS" pitchFamily="66" charset="0"/>
                  </a:rPr>
                  <a:t>S</a:t>
                </a:r>
                <a:endParaRPr lang="es-ES_tradnl" altLang="en-US" sz="2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2" name="Rectangle 39"/>
              <p:cNvSpPr>
                <a:spLocks noChangeArrowheads="1"/>
              </p:cNvSpPr>
              <p:nvPr/>
            </p:nvSpPr>
            <p:spPr bwMode="auto">
              <a:xfrm>
                <a:off x="408" y="1265"/>
                <a:ext cx="108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eaLnBrk="0" hangingPunct="0"/>
                <a:r>
                  <a:rPr lang="es-ES_tradnl" altLang="en-US" sz="1000" dirty="0">
                    <a:solidFill>
                      <a:srgbClr val="FF0000"/>
                    </a:solidFill>
                    <a:latin typeface="Comic Sans MS" pitchFamily="66" charset="0"/>
                  </a:rPr>
                  <a:t>n</a:t>
                </a:r>
                <a:endParaRPr lang="es-ES_tradnl" altLang="en-US" sz="2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3" name="Rectangle 40"/>
              <p:cNvSpPr>
                <a:spLocks noChangeArrowheads="1"/>
              </p:cNvSpPr>
              <p:nvPr/>
            </p:nvSpPr>
            <p:spPr bwMode="auto">
              <a:xfrm>
                <a:off x="1801" y="576"/>
                <a:ext cx="22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" name="Rectangle 41"/>
              <p:cNvSpPr>
                <a:spLocks noChangeArrowheads="1"/>
              </p:cNvSpPr>
              <p:nvPr/>
            </p:nvSpPr>
            <p:spPr bwMode="auto">
              <a:xfrm>
                <a:off x="1858" y="617"/>
                <a:ext cx="10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s-ES_tradnl" altLang="en-US" sz="1500" b="1" dirty="0">
                    <a:solidFill>
                      <a:srgbClr val="FF0000"/>
                    </a:solidFill>
                    <a:latin typeface="Comic Sans MS" pitchFamily="66" charset="0"/>
                  </a:rPr>
                  <a:t>E</a:t>
                </a:r>
                <a:endParaRPr lang="es-ES_tradnl" altLang="en-US" sz="2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6" name="Rectangle 42"/>
              <p:cNvSpPr>
                <a:spLocks noChangeArrowheads="1"/>
              </p:cNvSpPr>
              <p:nvPr/>
            </p:nvSpPr>
            <p:spPr bwMode="auto">
              <a:xfrm>
                <a:off x="1930" y="699"/>
                <a:ext cx="5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s-ES_tradnl" altLang="en-US" sz="1000">
                    <a:solidFill>
                      <a:srgbClr val="FF0000"/>
                    </a:solidFill>
                    <a:latin typeface="Comic Sans MS" pitchFamily="66" charset="0"/>
                  </a:rPr>
                  <a:t>n</a:t>
                </a:r>
                <a:endParaRPr lang="es-ES_tradnl" altLang="en-US" sz="240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7" name="Rectangle 43"/>
              <p:cNvSpPr>
                <a:spLocks noChangeArrowheads="1"/>
              </p:cNvSpPr>
              <p:nvPr/>
            </p:nvSpPr>
            <p:spPr bwMode="auto">
              <a:xfrm>
                <a:off x="1320" y="3011"/>
                <a:ext cx="31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Rectangle 44"/>
              <p:cNvSpPr>
                <a:spLocks noChangeArrowheads="1"/>
              </p:cNvSpPr>
              <p:nvPr/>
            </p:nvSpPr>
            <p:spPr bwMode="auto">
              <a:xfrm>
                <a:off x="820" y="2706"/>
                <a:ext cx="21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s-ES_tradnl" altLang="en-US" sz="1000" b="1" dirty="0">
                    <a:solidFill>
                      <a:srgbClr val="FF0000"/>
                    </a:solidFill>
                    <a:latin typeface="Comic Sans MS" pitchFamily="66" charset="0"/>
                  </a:rPr>
                  <a:t>A+1</a:t>
                </a:r>
                <a:endParaRPr lang="es-ES_tradnl" altLang="en-US" sz="2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9" name="Rectangle 45"/>
              <p:cNvSpPr>
                <a:spLocks noChangeArrowheads="1"/>
              </p:cNvSpPr>
              <p:nvPr/>
            </p:nvSpPr>
            <p:spPr bwMode="auto">
              <a:xfrm>
                <a:off x="947" y="2728"/>
                <a:ext cx="192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s-ES_tradnl" altLang="en-US" sz="1500" b="1" dirty="0">
                    <a:solidFill>
                      <a:srgbClr val="FF0000"/>
                    </a:solidFill>
                    <a:latin typeface="Comic Sans MS" pitchFamily="66" charset="0"/>
                  </a:rPr>
                  <a:t> X</a:t>
                </a:r>
                <a:endParaRPr lang="es-ES_tradnl" altLang="en-US" sz="2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0" name="Rectangle 46"/>
              <p:cNvSpPr>
                <a:spLocks noChangeArrowheads="1"/>
              </p:cNvSpPr>
              <p:nvPr/>
            </p:nvSpPr>
            <p:spPr bwMode="auto">
              <a:xfrm>
                <a:off x="2015" y="1355"/>
                <a:ext cx="195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s-ES_tradnl" altLang="en-US" sz="2000" dirty="0" err="1" smtClean="0">
                    <a:solidFill>
                      <a:srgbClr val="FF0000"/>
                    </a:solidFill>
                    <a:latin typeface="Symbol" pitchFamily="18" charset="2"/>
                  </a:rPr>
                  <a:t>s</a:t>
                </a:r>
                <a:r>
                  <a:rPr lang="es-ES_tradnl" altLang="en-US" sz="2000" baseline="-25000" dirty="0" err="1" smtClean="0">
                    <a:solidFill>
                      <a:srgbClr val="FF0000"/>
                    </a:solidFill>
                    <a:latin typeface="Symbol" pitchFamily="18" charset="2"/>
                  </a:rPr>
                  <a:t>g</a:t>
                </a:r>
                <a:endParaRPr lang="es-ES_tradnl" altLang="en-US" sz="24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61" name="Rectangle 47"/>
              <p:cNvSpPr>
                <a:spLocks noChangeArrowheads="1"/>
              </p:cNvSpPr>
              <p:nvPr/>
            </p:nvSpPr>
            <p:spPr bwMode="auto">
              <a:xfrm>
                <a:off x="2223" y="1471"/>
                <a:ext cx="0" cy="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s-ES_tradnl" altLang="en-US" sz="240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2" name="Rectangle 48"/>
              <p:cNvSpPr>
                <a:spLocks noChangeArrowheads="1"/>
              </p:cNvSpPr>
              <p:nvPr/>
            </p:nvSpPr>
            <p:spPr bwMode="auto">
              <a:xfrm>
                <a:off x="2269" y="1471"/>
                <a:ext cx="0" cy="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s-ES_tradnl" altLang="en-US" sz="240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3" name="Rectangle 49"/>
              <p:cNvSpPr>
                <a:spLocks noChangeArrowheads="1"/>
              </p:cNvSpPr>
              <p:nvPr/>
            </p:nvSpPr>
            <p:spPr bwMode="auto">
              <a:xfrm>
                <a:off x="1330" y="2437"/>
                <a:ext cx="172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" name="Rectangle 50"/>
              <p:cNvSpPr>
                <a:spLocks noChangeArrowheads="1"/>
              </p:cNvSpPr>
              <p:nvPr/>
            </p:nvSpPr>
            <p:spPr bwMode="auto">
              <a:xfrm>
                <a:off x="1386" y="2466"/>
                <a:ext cx="1" cy="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s-ES_tradnl" altLang="en-US" sz="240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65" name="Group 51"/>
              <p:cNvGrpSpPr>
                <a:grpSpLocks/>
              </p:cNvGrpSpPr>
              <p:nvPr/>
            </p:nvGrpSpPr>
            <p:grpSpPr bwMode="auto">
              <a:xfrm>
                <a:off x="175" y="2950"/>
                <a:ext cx="1977" cy="7"/>
                <a:chOff x="3228" y="3192"/>
                <a:chExt cx="2238" cy="7"/>
              </a:xfrm>
            </p:grpSpPr>
            <p:sp>
              <p:nvSpPr>
                <p:cNvPr id="71" name="Freeform 52"/>
                <p:cNvSpPr>
                  <a:spLocks/>
                </p:cNvSpPr>
                <p:nvPr/>
              </p:nvSpPr>
              <p:spPr bwMode="auto">
                <a:xfrm>
                  <a:off x="3228" y="3192"/>
                  <a:ext cx="59" cy="7"/>
                </a:xfrm>
                <a:custGeom>
                  <a:avLst/>
                  <a:gdLst>
                    <a:gd name="T0" fmla="*/ 4 w 59"/>
                    <a:gd name="T1" fmla="*/ 0 h 7"/>
                    <a:gd name="T2" fmla="*/ 3 w 59"/>
                    <a:gd name="T3" fmla="*/ 0 h 7"/>
                    <a:gd name="T4" fmla="*/ 2 w 59"/>
                    <a:gd name="T5" fmla="*/ 1 h 7"/>
                    <a:gd name="T6" fmla="*/ 1 w 59"/>
                    <a:gd name="T7" fmla="*/ 2 h 7"/>
                    <a:gd name="T8" fmla="*/ 0 w 59"/>
                    <a:gd name="T9" fmla="*/ 3 h 7"/>
                    <a:gd name="T10" fmla="*/ 0 w 59"/>
                    <a:gd name="T11" fmla="*/ 3 h 7"/>
                    <a:gd name="T12" fmla="*/ 1 w 59"/>
                    <a:gd name="T13" fmla="*/ 4 h 7"/>
                    <a:gd name="T14" fmla="*/ 2 w 59"/>
                    <a:gd name="T15" fmla="*/ 5 h 7"/>
                    <a:gd name="T16" fmla="*/ 3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4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3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2" name="Freeform 53"/>
                <p:cNvSpPr>
                  <a:spLocks/>
                </p:cNvSpPr>
                <p:nvPr/>
              </p:nvSpPr>
              <p:spPr bwMode="auto">
                <a:xfrm>
                  <a:off x="3301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3" name="Freeform 54"/>
                <p:cNvSpPr>
                  <a:spLocks/>
                </p:cNvSpPr>
                <p:nvPr/>
              </p:nvSpPr>
              <p:spPr bwMode="auto">
                <a:xfrm>
                  <a:off x="3373" y="3192"/>
                  <a:ext cx="60" cy="7"/>
                </a:xfrm>
                <a:custGeom>
                  <a:avLst/>
                  <a:gdLst>
                    <a:gd name="T0" fmla="*/ 4 w 60"/>
                    <a:gd name="T1" fmla="*/ 0 h 7"/>
                    <a:gd name="T2" fmla="*/ 2 w 60"/>
                    <a:gd name="T3" fmla="*/ 0 h 7"/>
                    <a:gd name="T4" fmla="*/ 1 w 60"/>
                    <a:gd name="T5" fmla="*/ 1 h 7"/>
                    <a:gd name="T6" fmla="*/ 0 w 60"/>
                    <a:gd name="T7" fmla="*/ 2 h 7"/>
                    <a:gd name="T8" fmla="*/ 0 w 60"/>
                    <a:gd name="T9" fmla="*/ 3 h 7"/>
                    <a:gd name="T10" fmla="*/ 0 w 60"/>
                    <a:gd name="T11" fmla="*/ 4 h 7"/>
                    <a:gd name="T12" fmla="*/ 0 w 60"/>
                    <a:gd name="T13" fmla="*/ 5 h 7"/>
                    <a:gd name="T14" fmla="*/ 1 w 60"/>
                    <a:gd name="T15" fmla="*/ 7 h 7"/>
                    <a:gd name="T16" fmla="*/ 2 w 60"/>
                    <a:gd name="T17" fmla="*/ 7 h 7"/>
                    <a:gd name="T18" fmla="*/ 55 w 60"/>
                    <a:gd name="T19" fmla="*/ 7 h 7"/>
                    <a:gd name="T20" fmla="*/ 56 w 60"/>
                    <a:gd name="T21" fmla="*/ 7 h 7"/>
                    <a:gd name="T22" fmla="*/ 57 w 60"/>
                    <a:gd name="T23" fmla="*/ 7 h 7"/>
                    <a:gd name="T24" fmla="*/ 59 w 60"/>
                    <a:gd name="T25" fmla="*/ 5 h 7"/>
                    <a:gd name="T26" fmla="*/ 60 w 60"/>
                    <a:gd name="T27" fmla="*/ 4 h 7"/>
                    <a:gd name="T28" fmla="*/ 60 w 60"/>
                    <a:gd name="T29" fmla="*/ 3 h 7"/>
                    <a:gd name="T30" fmla="*/ 59 w 60"/>
                    <a:gd name="T31" fmla="*/ 2 h 7"/>
                    <a:gd name="T32" fmla="*/ 57 w 60"/>
                    <a:gd name="T33" fmla="*/ 1 h 7"/>
                    <a:gd name="T34" fmla="*/ 56 w 60"/>
                    <a:gd name="T35" fmla="*/ 0 h 7"/>
                    <a:gd name="T36" fmla="*/ 4 w 6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" h="7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9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59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" name="Freeform 55"/>
                <p:cNvSpPr>
                  <a:spLocks/>
                </p:cNvSpPr>
                <p:nvPr/>
              </p:nvSpPr>
              <p:spPr bwMode="auto">
                <a:xfrm>
                  <a:off x="3446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5" name="Freeform 56"/>
                <p:cNvSpPr>
                  <a:spLocks/>
                </p:cNvSpPr>
                <p:nvPr/>
              </p:nvSpPr>
              <p:spPr bwMode="auto">
                <a:xfrm>
                  <a:off x="3518" y="3192"/>
                  <a:ext cx="60" cy="7"/>
                </a:xfrm>
                <a:custGeom>
                  <a:avLst/>
                  <a:gdLst>
                    <a:gd name="T0" fmla="*/ 4 w 60"/>
                    <a:gd name="T1" fmla="*/ 0 h 7"/>
                    <a:gd name="T2" fmla="*/ 3 w 60"/>
                    <a:gd name="T3" fmla="*/ 0 h 7"/>
                    <a:gd name="T4" fmla="*/ 2 w 60"/>
                    <a:gd name="T5" fmla="*/ 1 h 7"/>
                    <a:gd name="T6" fmla="*/ 0 w 60"/>
                    <a:gd name="T7" fmla="*/ 2 h 7"/>
                    <a:gd name="T8" fmla="*/ 0 w 60"/>
                    <a:gd name="T9" fmla="*/ 3 h 7"/>
                    <a:gd name="T10" fmla="*/ 0 w 60"/>
                    <a:gd name="T11" fmla="*/ 4 h 7"/>
                    <a:gd name="T12" fmla="*/ 0 w 60"/>
                    <a:gd name="T13" fmla="*/ 5 h 7"/>
                    <a:gd name="T14" fmla="*/ 2 w 60"/>
                    <a:gd name="T15" fmla="*/ 7 h 7"/>
                    <a:gd name="T16" fmla="*/ 3 w 60"/>
                    <a:gd name="T17" fmla="*/ 7 h 7"/>
                    <a:gd name="T18" fmla="*/ 56 w 60"/>
                    <a:gd name="T19" fmla="*/ 7 h 7"/>
                    <a:gd name="T20" fmla="*/ 57 w 60"/>
                    <a:gd name="T21" fmla="*/ 7 h 7"/>
                    <a:gd name="T22" fmla="*/ 58 w 60"/>
                    <a:gd name="T23" fmla="*/ 7 h 7"/>
                    <a:gd name="T24" fmla="*/ 59 w 60"/>
                    <a:gd name="T25" fmla="*/ 5 h 7"/>
                    <a:gd name="T26" fmla="*/ 60 w 60"/>
                    <a:gd name="T27" fmla="*/ 4 h 7"/>
                    <a:gd name="T28" fmla="*/ 60 w 60"/>
                    <a:gd name="T29" fmla="*/ 3 h 7"/>
                    <a:gd name="T30" fmla="*/ 59 w 60"/>
                    <a:gd name="T31" fmla="*/ 2 h 7"/>
                    <a:gd name="T32" fmla="*/ 58 w 60"/>
                    <a:gd name="T33" fmla="*/ 1 h 7"/>
                    <a:gd name="T34" fmla="*/ 57 w 60"/>
                    <a:gd name="T35" fmla="*/ 0 h 7"/>
                    <a:gd name="T36" fmla="*/ 4 w 6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" h="7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7"/>
                      </a:lnTo>
                      <a:lnTo>
                        <a:pt x="59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59" y="2"/>
                      </a:lnTo>
                      <a:lnTo>
                        <a:pt x="58" y="1"/>
                      </a:lnTo>
                      <a:lnTo>
                        <a:pt x="57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6" name="Freeform 57"/>
                <p:cNvSpPr>
                  <a:spLocks/>
                </p:cNvSpPr>
                <p:nvPr/>
              </p:nvSpPr>
              <p:spPr bwMode="auto">
                <a:xfrm>
                  <a:off x="3591" y="3192"/>
                  <a:ext cx="60" cy="7"/>
                </a:xfrm>
                <a:custGeom>
                  <a:avLst/>
                  <a:gdLst>
                    <a:gd name="T0" fmla="*/ 3 w 60"/>
                    <a:gd name="T1" fmla="*/ 0 h 7"/>
                    <a:gd name="T2" fmla="*/ 2 w 60"/>
                    <a:gd name="T3" fmla="*/ 0 h 7"/>
                    <a:gd name="T4" fmla="*/ 1 w 60"/>
                    <a:gd name="T5" fmla="*/ 1 h 7"/>
                    <a:gd name="T6" fmla="*/ 0 w 60"/>
                    <a:gd name="T7" fmla="*/ 2 h 7"/>
                    <a:gd name="T8" fmla="*/ 0 w 60"/>
                    <a:gd name="T9" fmla="*/ 3 h 7"/>
                    <a:gd name="T10" fmla="*/ 0 w 60"/>
                    <a:gd name="T11" fmla="*/ 4 h 7"/>
                    <a:gd name="T12" fmla="*/ 0 w 60"/>
                    <a:gd name="T13" fmla="*/ 5 h 7"/>
                    <a:gd name="T14" fmla="*/ 1 w 60"/>
                    <a:gd name="T15" fmla="*/ 7 h 7"/>
                    <a:gd name="T16" fmla="*/ 2 w 60"/>
                    <a:gd name="T17" fmla="*/ 7 h 7"/>
                    <a:gd name="T18" fmla="*/ 55 w 60"/>
                    <a:gd name="T19" fmla="*/ 7 h 7"/>
                    <a:gd name="T20" fmla="*/ 56 w 60"/>
                    <a:gd name="T21" fmla="*/ 7 h 7"/>
                    <a:gd name="T22" fmla="*/ 57 w 60"/>
                    <a:gd name="T23" fmla="*/ 7 h 7"/>
                    <a:gd name="T24" fmla="*/ 58 w 60"/>
                    <a:gd name="T25" fmla="*/ 5 h 7"/>
                    <a:gd name="T26" fmla="*/ 60 w 60"/>
                    <a:gd name="T27" fmla="*/ 4 h 7"/>
                    <a:gd name="T28" fmla="*/ 60 w 60"/>
                    <a:gd name="T29" fmla="*/ 3 h 7"/>
                    <a:gd name="T30" fmla="*/ 58 w 60"/>
                    <a:gd name="T31" fmla="*/ 2 h 7"/>
                    <a:gd name="T32" fmla="*/ 57 w 60"/>
                    <a:gd name="T33" fmla="*/ 1 h 7"/>
                    <a:gd name="T34" fmla="*/ 56 w 60"/>
                    <a:gd name="T35" fmla="*/ 0 h 7"/>
                    <a:gd name="T36" fmla="*/ 3 w 6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7" name="Freeform 58"/>
                <p:cNvSpPr>
                  <a:spLocks/>
                </p:cNvSpPr>
                <p:nvPr/>
              </p:nvSpPr>
              <p:spPr bwMode="auto">
                <a:xfrm>
                  <a:off x="3664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8" name="Freeform 59"/>
                <p:cNvSpPr>
                  <a:spLocks/>
                </p:cNvSpPr>
                <p:nvPr/>
              </p:nvSpPr>
              <p:spPr bwMode="auto">
                <a:xfrm>
                  <a:off x="3736" y="3192"/>
                  <a:ext cx="60" cy="7"/>
                </a:xfrm>
                <a:custGeom>
                  <a:avLst/>
                  <a:gdLst>
                    <a:gd name="T0" fmla="*/ 4 w 60"/>
                    <a:gd name="T1" fmla="*/ 0 h 7"/>
                    <a:gd name="T2" fmla="*/ 3 w 60"/>
                    <a:gd name="T3" fmla="*/ 0 h 7"/>
                    <a:gd name="T4" fmla="*/ 1 w 60"/>
                    <a:gd name="T5" fmla="*/ 1 h 7"/>
                    <a:gd name="T6" fmla="*/ 0 w 60"/>
                    <a:gd name="T7" fmla="*/ 2 h 7"/>
                    <a:gd name="T8" fmla="*/ 0 w 60"/>
                    <a:gd name="T9" fmla="*/ 3 h 7"/>
                    <a:gd name="T10" fmla="*/ 0 w 60"/>
                    <a:gd name="T11" fmla="*/ 4 h 7"/>
                    <a:gd name="T12" fmla="*/ 0 w 60"/>
                    <a:gd name="T13" fmla="*/ 5 h 7"/>
                    <a:gd name="T14" fmla="*/ 1 w 60"/>
                    <a:gd name="T15" fmla="*/ 7 h 7"/>
                    <a:gd name="T16" fmla="*/ 3 w 60"/>
                    <a:gd name="T17" fmla="*/ 7 h 7"/>
                    <a:gd name="T18" fmla="*/ 55 w 60"/>
                    <a:gd name="T19" fmla="*/ 7 h 7"/>
                    <a:gd name="T20" fmla="*/ 56 w 60"/>
                    <a:gd name="T21" fmla="*/ 7 h 7"/>
                    <a:gd name="T22" fmla="*/ 58 w 60"/>
                    <a:gd name="T23" fmla="*/ 7 h 7"/>
                    <a:gd name="T24" fmla="*/ 59 w 60"/>
                    <a:gd name="T25" fmla="*/ 5 h 7"/>
                    <a:gd name="T26" fmla="*/ 60 w 60"/>
                    <a:gd name="T27" fmla="*/ 4 h 7"/>
                    <a:gd name="T28" fmla="*/ 60 w 60"/>
                    <a:gd name="T29" fmla="*/ 3 h 7"/>
                    <a:gd name="T30" fmla="*/ 59 w 60"/>
                    <a:gd name="T31" fmla="*/ 2 h 7"/>
                    <a:gd name="T32" fmla="*/ 58 w 60"/>
                    <a:gd name="T33" fmla="*/ 1 h 7"/>
                    <a:gd name="T34" fmla="*/ 56 w 60"/>
                    <a:gd name="T35" fmla="*/ 0 h 7"/>
                    <a:gd name="T36" fmla="*/ 4 w 6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" h="7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9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59" y="2"/>
                      </a:lnTo>
                      <a:lnTo>
                        <a:pt x="58" y="1"/>
                      </a:lnTo>
                      <a:lnTo>
                        <a:pt x="5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9" name="Freeform 60"/>
                <p:cNvSpPr>
                  <a:spLocks/>
                </p:cNvSpPr>
                <p:nvPr/>
              </p:nvSpPr>
              <p:spPr bwMode="auto">
                <a:xfrm>
                  <a:off x="3809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0" name="Freeform 61"/>
                <p:cNvSpPr>
                  <a:spLocks/>
                </p:cNvSpPr>
                <p:nvPr/>
              </p:nvSpPr>
              <p:spPr bwMode="auto">
                <a:xfrm>
                  <a:off x="3882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1" name="Freeform 62"/>
                <p:cNvSpPr>
                  <a:spLocks/>
                </p:cNvSpPr>
                <p:nvPr/>
              </p:nvSpPr>
              <p:spPr bwMode="auto">
                <a:xfrm>
                  <a:off x="3954" y="3192"/>
                  <a:ext cx="60" cy="7"/>
                </a:xfrm>
                <a:custGeom>
                  <a:avLst/>
                  <a:gdLst>
                    <a:gd name="T0" fmla="*/ 4 w 60"/>
                    <a:gd name="T1" fmla="*/ 0 h 7"/>
                    <a:gd name="T2" fmla="*/ 2 w 60"/>
                    <a:gd name="T3" fmla="*/ 0 h 7"/>
                    <a:gd name="T4" fmla="*/ 1 w 60"/>
                    <a:gd name="T5" fmla="*/ 1 h 7"/>
                    <a:gd name="T6" fmla="*/ 0 w 60"/>
                    <a:gd name="T7" fmla="*/ 2 h 7"/>
                    <a:gd name="T8" fmla="*/ 0 w 60"/>
                    <a:gd name="T9" fmla="*/ 3 h 7"/>
                    <a:gd name="T10" fmla="*/ 0 w 60"/>
                    <a:gd name="T11" fmla="*/ 4 h 7"/>
                    <a:gd name="T12" fmla="*/ 0 w 60"/>
                    <a:gd name="T13" fmla="*/ 5 h 7"/>
                    <a:gd name="T14" fmla="*/ 1 w 60"/>
                    <a:gd name="T15" fmla="*/ 7 h 7"/>
                    <a:gd name="T16" fmla="*/ 2 w 60"/>
                    <a:gd name="T17" fmla="*/ 7 h 7"/>
                    <a:gd name="T18" fmla="*/ 55 w 60"/>
                    <a:gd name="T19" fmla="*/ 7 h 7"/>
                    <a:gd name="T20" fmla="*/ 56 w 60"/>
                    <a:gd name="T21" fmla="*/ 7 h 7"/>
                    <a:gd name="T22" fmla="*/ 57 w 60"/>
                    <a:gd name="T23" fmla="*/ 7 h 7"/>
                    <a:gd name="T24" fmla="*/ 59 w 60"/>
                    <a:gd name="T25" fmla="*/ 5 h 7"/>
                    <a:gd name="T26" fmla="*/ 60 w 60"/>
                    <a:gd name="T27" fmla="*/ 4 h 7"/>
                    <a:gd name="T28" fmla="*/ 60 w 60"/>
                    <a:gd name="T29" fmla="*/ 3 h 7"/>
                    <a:gd name="T30" fmla="*/ 59 w 60"/>
                    <a:gd name="T31" fmla="*/ 2 h 7"/>
                    <a:gd name="T32" fmla="*/ 57 w 60"/>
                    <a:gd name="T33" fmla="*/ 1 h 7"/>
                    <a:gd name="T34" fmla="*/ 56 w 60"/>
                    <a:gd name="T35" fmla="*/ 0 h 7"/>
                    <a:gd name="T36" fmla="*/ 4 w 6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" h="7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9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59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" name="Freeform 63"/>
                <p:cNvSpPr>
                  <a:spLocks/>
                </p:cNvSpPr>
                <p:nvPr/>
              </p:nvSpPr>
              <p:spPr bwMode="auto">
                <a:xfrm>
                  <a:off x="4027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" name="Freeform 64"/>
                <p:cNvSpPr>
                  <a:spLocks/>
                </p:cNvSpPr>
                <p:nvPr/>
              </p:nvSpPr>
              <p:spPr bwMode="auto">
                <a:xfrm>
                  <a:off x="4100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" name="Freeform 65"/>
                <p:cNvSpPr>
                  <a:spLocks/>
                </p:cNvSpPr>
                <p:nvPr/>
              </p:nvSpPr>
              <p:spPr bwMode="auto">
                <a:xfrm>
                  <a:off x="4172" y="3192"/>
                  <a:ext cx="60" cy="7"/>
                </a:xfrm>
                <a:custGeom>
                  <a:avLst/>
                  <a:gdLst>
                    <a:gd name="T0" fmla="*/ 3 w 60"/>
                    <a:gd name="T1" fmla="*/ 0 h 7"/>
                    <a:gd name="T2" fmla="*/ 2 w 60"/>
                    <a:gd name="T3" fmla="*/ 0 h 7"/>
                    <a:gd name="T4" fmla="*/ 1 w 60"/>
                    <a:gd name="T5" fmla="*/ 1 h 7"/>
                    <a:gd name="T6" fmla="*/ 0 w 60"/>
                    <a:gd name="T7" fmla="*/ 2 h 7"/>
                    <a:gd name="T8" fmla="*/ 0 w 60"/>
                    <a:gd name="T9" fmla="*/ 3 h 7"/>
                    <a:gd name="T10" fmla="*/ 0 w 60"/>
                    <a:gd name="T11" fmla="*/ 4 h 7"/>
                    <a:gd name="T12" fmla="*/ 0 w 60"/>
                    <a:gd name="T13" fmla="*/ 5 h 7"/>
                    <a:gd name="T14" fmla="*/ 1 w 60"/>
                    <a:gd name="T15" fmla="*/ 7 h 7"/>
                    <a:gd name="T16" fmla="*/ 2 w 60"/>
                    <a:gd name="T17" fmla="*/ 7 h 7"/>
                    <a:gd name="T18" fmla="*/ 55 w 60"/>
                    <a:gd name="T19" fmla="*/ 7 h 7"/>
                    <a:gd name="T20" fmla="*/ 56 w 60"/>
                    <a:gd name="T21" fmla="*/ 7 h 7"/>
                    <a:gd name="T22" fmla="*/ 57 w 60"/>
                    <a:gd name="T23" fmla="*/ 7 h 7"/>
                    <a:gd name="T24" fmla="*/ 58 w 60"/>
                    <a:gd name="T25" fmla="*/ 5 h 7"/>
                    <a:gd name="T26" fmla="*/ 60 w 60"/>
                    <a:gd name="T27" fmla="*/ 4 h 7"/>
                    <a:gd name="T28" fmla="*/ 60 w 60"/>
                    <a:gd name="T29" fmla="*/ 3 h 7"/>
                    <a:gd name="T30" fmla="*/ 58 w 60"/>
                    <a:gd name="T31" fmla="*/ 2 h 7"/>
                    <a:gd name="T32" fmla="*/ 57 w 60"/>
                    <a:gd name="T33" fmla="*/ 1 h 7"/>
                    <a:gd name="T34" fmla="*/ 56 w 60"/>
                    <a:gd name="T35" fmla="*/ 0 h 7"/>
                    <a:gd name="T36" fmla="*/ 3 w 6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" name="Freeform 66"/>
                <p:cNvSpPr>
                  <a:spLocks/>
                </p:cNvSpPr>
                <p:nvPr/>
              </p:nvSpPr>
              <p:spPr bwMode="auto">
                <a:xfrm>
                  <a:off x="4245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" name="Freeform 67"/>
                <p:cNvSpPr>
                  <a:spLocks/>
                </p:cNvSpPr>
                <p:nvPr/>
              </p:nvSpPr>
              <p:spPr bwMode="auto">
                <a:xfrm>
                  <a:off x="4317" y="3192"/>
                  <a:ext cx="60" cy="7"/>
                </a:xfrm>
                <a:custGeom>
                  <a:avLst/>
                  <a:gdLst>
                    <a:gd name="T0" fmla="*/ 4 w 60"/>
                    <a:gd name="T1" fmla="*/ 0 h 7"/>
                    <a:gd name="T2" fmla="*/ 3 w 60"/>
                    <a:gd name="T3" fmla="*/ 0 h 7"/>
                    <a:gd name="T4" fmla="*/ 1 w 60"/>
                    <a:gd name="T5" fmla="*/ 1 h 7"/>
                    <a:gd name="T6" fmla="*/ 0 w 60"/>
                    <a:gd name="T7" fmla="*/ 2 h 7"/>
                    <a:gd name="T8" fmla="*/ 0 w 60"/>
                    <a:gd name="T9" fmla="*/ 3 h 7"/>
                    <a:gd name="T10" fmla="*/ 0 w 60"/>
                    <a:gd name="T11" fmla="*/ 4 h 7"/>
                    <a:gd name="T12" fmla="*/ 0 w 60"/>
                    <a:gd name="T13" fmla="*/ 5 h 7"/>
                    <a:gd name="T14" fmla="*/ 1 w 60"/>
                    <a:gd name="T15" fmla="*/ 7 h 7"/>
                    <a:gd name="T16" fmla="*/ 3 w 60"/>
                    <a:gd name="T17" fmla="*/ 7 h 7"/>
                    <a:gd name="T18" fmla="*/ 55 w 60"/>
                    <a:gd name="T19" fmla="*/ 7 h 7"/>
                    <a:gd name="T20" fmla="*/ 57 w 60"/>
                    <a:gd name="T21" fmla="*/ 7 h 7"/>
                    <a:gd name="T22" fmla="*/ 58 w 60"/>
                    <a:gd name="T23" fmla="*/ 7 h 7"/>
                    <a:gd name="T24" fmla="*/ 59 w 60"/>
                    <a:gd name="T25" fmla="*/ 5 h 7"/>
                    <a:gd name="T26" fmla="*/ 60 w 60"/>
                    <a:gd name="T27" fmla="*/ 4 h 7"/>
                    <a:gd name="T28" fmla="*/ 60 w 60"/>
                    <a:gd name="T29" fmla="*/ 3 h 7"/>
                    <a:gd name="T30" fmla="*/ 59 w 60"/>
                    <a:gd name="T31" fmla="*/ 2 h 7"/>
                    <a:gd name="T32" fmla="*/ 58 w 60"/>
                    <a:gd name="T33" fmla="*/ 1 h 7"/>
                    <a:gd name="T34" fmla="*/ 57 w 60"/>
                    <a:gd name="T35" fmla="*/ 0 h 7"/>
                    <a:gd name="T36" fmla="*/ 4 w 6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" h="7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55" y="7"/>
                      </a:lnTo>
                      <a:lnTo>
                        <a:pt x="57" y="7"/>
                      </a:lnTo>
                      <a:lnTo>
                        <a:pt x="58" y="7"/>
                      </a:lnTo>
                      <a:lnTo>
                        <a:pt x="59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59" y="2"/>
                      </a:lnTo>
                      <a:lnTo>
                        <a:pt x="58" y="1"/>
                      </a:lnTo>
                      <a:lnTo>
                        <a:pt x="57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" name="Freeform 68"/>
                <p:cNvSpPr>
                  <a:spLocks/>
                </p:cNvSpPr>
                <p:nvPr/>
              </p:nvSpPr>
              <p:spPr bwMode="auto">
                <a:xfrm>
                  <a:off x="4390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" name="Freeform 69"/>
                <p:cNvSpPr>
                  <a:spLocks/>
                </p:cNvSpPr>
                <p:nvPr/>
              </p:nvSpPr>
              <p:spPr bwMode="auto">
                <a:xfrm>
                  <a:off x="4463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9" name="Freeform 70"/>
                <p:cNvSpPr>
                  <a:spLocks/>
                </p:cNvSpPr>
                <p:nvPr/>
              </p:nvSpPr>
              <p:spPr bwMode="auto">
                <a:xfrm>
                  <a:off x="4535" y="3192"/>
                  <a:ext cx="60" cy="7"/>
                </a:xfrm>
                <a:custGeom>
                  <a:avLst/>
                  <a:gdLst>
                    <a:gd name="T0" fmla="*/ 4 w 60"/>
                    <a:gd name="T1" fmla="*/ 0 h 7"/>
                    <a:gd name="T2" fmla="*/ 2 w 60"/>
                    <a:gd name="T3" fmla="*/ 0 h 7"/>
                    <a:gd name="T4" fmla="*/ 1 w 60"/>
                    <a:gd name="T5" fmla="*/ 1 h 7"/>
                    <a:gd name="T6" fmla="*/ 0 w 60"/>
                    <a:gd name="T7" fmla="*/ 2 h 7"/>
                    <a:gd name="T8" fmla="*/ 0 w 60"/>
                    <a:gd name="T9" fmla="*/ 3 h 7"/>
                    <a:gd name="T10" fmla="*/ 0 w 60"/>
                    <a:gd name="T11" fmla="*/ 4 h 7"/>
                    <a:gd name="T12" fmla="*/ 0 w 60"/>
                    <a:gd name="T13" fmla="*/ 5 h 7"/>
                    <a:gd name="T14" fmla="*/ 1 w 60"/>
                    <a:gd name="T15" fmla="*/ 7 h 7"/>
                    <a:gd name="T16" fmla="*/ 2 w 60"/>
                    <a:gd name="T17" fmla="*/ 7 h 7"/>
                    <a:gd name="T18" fmla="*/ 55 w 60"/>
                    <a:gd name="T19" fmla="*/ 7 h 7"/>
                    <a:gd name="T20" fmla="*/ 56 w 60"/>
                    <a:gd name="T21" fmla="*/ 7 h 7"/>
                    <a:gd name="T22" fmla="*/ 57 w 60"/>
                    <a:gd name="T23" fmla="*/ 7 h 7"/>
                    <a:gd name="T24" fmla="*/ 59 w 60"/>
                    <a:gd name="T25" fmla="*/ 5 h 7"/>
                    <a:gd name="T26" fmla="*/ 60 w 60"/>
                    <a:gd name="T27" fmla="*/ 4 h 7"/>
                    <a:gd name="T28" fmla="*/ 60 w 60"/>
                    <a:gd name="T29" fmla="*/ 3 h 7"/>
                    <a:gd name="T30" fmla="*/ 59 w 60"/>
                    <a:gd name="T31" fmla="*/ 2 h 7"/>
                    <a:gd name="T32" fmla="*/ 57 w 60"/>
                    <a:gd name="T33" fmla="*/ 1 h 7"/>
                    <a:gd name="T34" fmla="*/ 56 w 60"/>
                    <a:gd name="T35" fmla="*/ 0 h 7"/>
                    <a:gd name="T36" fmla="*/ 4 w 6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" h="7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9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59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0" name="Freeform 71"/>
                <p:cNvSpPr>
                  <a:spLocks/>
                </p:cNvSpPr>
                <p:nvPr/>
              </p:nvSpPr>
              <p:spPr bwMode="auto">
                <a:xfrm>
                  <a:off x="4608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1" name="Freeform 72"/>
                <p:cNvSpPr>
                  <a:spLocks/>
                </p:cNvSpPr>
                <p:nvPr/>
              </p:nvSpPr>
              <p:spPr bwMode="auto">
                <a:xfrm>
                  <a:off x="4681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" name="Freeform 73"/>
                <p:cNvSpPr>
                  <a:spLocks/>
                </p:cNvSpPr>
                <p:nvPr/>
              </p:nvSpPr>
              <p:spPr bwMode="auto">
                <a:xfrm>
                  <a:off x="4753" y="3192"/>
                  <a:ext cx="60" cy="7"/>
                </a:xfrm>
                <a:custGeom>
                  <a:avLst/>
                  <a:gdLst>
                    <a:gd name="T0" fmla="*/ 3 w 60"/>
                    <a:gd name="T1" fmla="*/ 0 h 7"/>
                    <a:gd name="T2" fmla="*/ 2 w 60"/>
                    <a:gd name="T3" fmla="*/ 0 h 7"/>
                    <a:gd name="T4" fmla="*/ 1 w 60"/>
                    <a:gd name="T5" fmla="*/ 1 h 7"/>
                    <a:gd name="T6" fmla="*/ 0 w 60"/>
                    <a:gd name="T7" fmla="*/ 2 h 7"/>
                    <a:gd name="T8" fmla="*/ 0 w 60"/>
                    <a:gd name="T9" fmla="*/ 3 h 7"/>
                    <a:gd name="T10" fmla="*/ 0 w 60"/>
                    <a:gd name="T11" fmla="*/ 4 h 7"/>
                    <a:gd name="T12" fmla="*/ 0 w 60"/>
                    <a:gd name="T13" fmla="*/ 5 h 7"/>
                    <a:gd name="T14" fmla="*/ 1 w 60"/>
                    <a:gd name="T15" fmla="*/ 7 h 7"/>
                    <a:gd name="T16" fmla="*/ 2 w 60"/>
                    <a:gd name="T17" fmla="*/ 7 h 7"/>
                    <a:gd name="T18" fmla="*/ 55 w 60"/>
                    <a:gd name="T19" fmla="*/ 7 h 7"/>
                    <a:gd name="T20" fmla="*/ 56 w 60"/>
                    <a:gd name="T21" fmla="*/ 7 h 7"/>
                    <a:gd name="T22" fmla="*/ 57 w 60"/>
                    <a:gd name="T23" fmla="*/ 7 h 7"/>
                    <a:gd name="T24" fmla="*/ 58 w 60"/>
                    <a:gd name="T25" fmla="*/ 5 h 7"/>
                    <a:gd name="T26" fmla="*/ 60 w 60"/>
                    <a:gd name="T27" fmla="*/ 4 h 7"/>
                    <a:gd name="T28" fmla="*/ 60 w 60"/>
                    <a:gd name="T29" fmla="*/ 3 h 7"/>
                    <a:gd name="T30" fmla="*/ 58 w 60"/>
                    <a:gd name="T31" fmla="*/ 2 h 7"/>
                    <a:gd name="T32" fmla="*/ 57 w 60"/>
                    <a:gd name="T33" fmla="*/ 1 h 7"/>
                    <a:gd name="T34" fmla="*/ 56 w 60"/>
                    <a:gd name="T35" fmla="*/ 0 h 7"/>
                    <a:gd name="T36" fmla="*/ 3 w 6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3" name="Freeform 74"/>
                <p:cNvSpPr>
                  <a:spLocks/>
                </p:cNvSpPr>
                <p:nvPr/>
              </p:nvSpPr>
              <p:spPr bwMode="auto">
                <a:xfrm>
                  <a:off x="4826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4" name="Freeform 75"/>
                <p:cNvSpPr>
                  <a:spLocks/>
                </p:cNvSpPr>
                <p:nvPr/>
              </p:nvSpPr>
              <p:spPr bwMode="auto">
                <a:xfrm>
                  <a:off x="4898" y="3192"/>
                  <a:ext cx="60" cy="7"/>
                </a:xfrm>
                <a:custGeom>
                  <a:avLst/>
                  <a:gdLst>
                    <a:gd name="T0" fmla="*/ 4 w 60"/>
                    <a:gd name="T1" fmla="*/ 0 h 7"/>
                    <a:gd name="T2" fmla="*/ 3 w 60"/>
                    <a:gd name="T3" fmla="*/ 0 h 7"/>
                    <a:gd name="T4" fmla="*/ 1 w 60"/>
                    <a:gd name="T5" fmla="*/ 1 h 7"/>
                    <a:gd name="T6" fmla="*/ 0 w 60"/>
                    <a:gd name="T7" fmla="*/ 2 h 7"/>
                    <a:gd name="T8" fmla="*/ 0 w 60"/>
                    <a:gd name="T9" fmla="*/ 3 h 7"/>
                    <a:gd name="T10" fmla="*/ 0 w 60"/>
                    <a:gd name="T11" fmla="*/ 4 h 7"/>
                    <a:gd name="T12" fmla="*/ 0 w 60"/>
                    <a:gd name="T13" fmla="*/ 5 h 7"/>
                    <a:gd name="T14" fmla="*/ 1 w 60"/>
                    <a:gd name="T15" fmla="*/ 7 h 7"/>
                    <a:gd name="T16" fmla="*/ 3 w 60"/>
                    <a:gd name="T17" fmla="*/ 7 h 7"/>
                    <a:gd name="T18" fmla="*/ 55 w 60"/>
                    <a:gd name="T19" fmla="*/ 7 h 7"/>
                    <a:gd name="T20" fmla="*/ 57 w 60"/>
                    <a:gd name="T21" fmla="*/ 7 h 7"/>
                    <a:gd name="T22" fmla="*/ 58 w 60"/>
                    <a:gd name="T23" fmla="*/ 7 h 7"/>
                    <a:gd name="T24" fmla="*/ 59 w 60"/>
                    <a:gd name="T25" fmla="*/ 5 h 7"/>
                    <a:gd name="T26" fmla="*/ 60 w 60"/>
                    <a:gd name="T27" fmla="*/ 4 h 7"/>
                    <a:gd name="T28" fmla="*/ 60 w 60"/>
                    <a:gd name="T29" fmla="*/ 3 h 7"/>
                    <a:gd name="T30" fmla="*/ 59 w 60"/>
                    <a:gd name="T31" fmla="*/ 2 h 7"/>
                    <a:gd name="T32" fmla="*/ 58 w 60"/>
                    <a:gd name="T33" fmla="*/ 1 h 7"/>
                    <a:gd name="T34" fmla="*/ 57 w 60"/>
                    <a:gd name="T35" fmla="*/ 0 h 7"/>
                    <a:gd name="T36" fmla="*/ 4 w 6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" h="7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55" y="7"/>
                      </a:lnTo>
                      <a:lnTo>
                        <a:pt x="57" y="7"/>
                      </a:lnTo>
                      <a:lnTo>
                        <a:pt x="58" y="7"/>
                      </a:lnTo>
                      <a:lnTo>
                        <a:pt x="59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59" y="2"/>
                      </a:lnTo>
                      <a:lnTo>
                        <a:pt x="58" y="1"/>
                      </a:lnTo>
                      <a:lnTo>
                        <a:pt x="57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5" name="Freeform 76"/>
                <p:cNvSpPr>
                  <a:spLocks/>
                </p:cNvSpPr>
                <p:nvPr/>
              </p:nvSpPr>
              <p:spPr bwMode="auto">
                <a:xfrm>
                  <a:off x="4971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6" name="Freeform 77"/>
                <p:cNvSpPr>
                  <a:spLocks/>
                </p:cNvSpPr>
                <p:nvPr/>
              </p:nvSpPr>
              <p:spPr bwMode="auto">
                <a:xfrm>
                  <a:off x="5044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7" name="Freeform 78"/>
                <p:cNvSpPr>
                  <a:spLocks/>
                </p:cNvSpPr>
                <p:nvPr/>
              </p:nvSpPr>
              <p:spPr bwMode="auto">
                <a:xfrm>
                  <a:off x="5116" y="3192"/>
                  <a:ext cx="60" cy="7"/>
                </a:xfrm>
                <a:custGeom>
                  <a:avLst/>
                  <a:gdLst>
                    <a:gd name="T0" fmla="*/ 4 w 60"/>
                    <a:gd name="T1" fmla="*/ 0 h 7"/>
                    <a:gd name="T2" fmla="*/ 2 w 60"/>
                    <a:gd name="T3" fmla="*/ 0 h 7"/>
                    <a:gd name="T4" fmla="*/ 1 w 60"/>
                    <a:gd name="T5" fmla="*/ 1 h 7"/>
                    <a:gd name="T6" fmla="*/ 0 w 60"/>
                    <a:gd name="T7" fmla="*/ 2 h 7"/>
                    <a:gd name="T8" fmla="*/ 0 w 60"/>
                    <a:gd name="T9" fmla="*/ 3 h 7"/>
                    <a:gd name="T10" fmla="*/ 0 w 60"/>
                    <a:gd name="T11" fmla="*/ 4 h 7"/>
                    <a:gd name="T12" fmla="*/ 0 w 60"/>
                    <a:gd name="T13" fmla="*/ 5 h 7"/>
                    <a:gd name="T14" fmla="*/ 1 w 60"/>
                    <a:gd name="T15" fmla="*/ 7 h 7"/>
                    <a:gd name="T16" fmla="*/ 2 w 60"/>
                    <a:gd name="T17" fmla="*/ 7 h 7"/>
                    <a:gd name="T18" fmla="*/ 55 w 60"/>
                    <a:gd name="T19" fmla="*/ 7 h 7"/>
                    <a:gd name="T20" fmla="*/ 56 w 60"/>
                    <a:gd name="T21" fmla="*/ 7 h 7"/>
                    <a:gd name="T22" fmla="*/ 57 w 60"/>
                    <a:gd name="T23" fmla="*/ 7 h 7"/>
                    <a:gd name="T24" fmla="*/ 59 w 60"/>
                    <a:gd name="T25" fmla="*/ 5 h 7"/>
                    <a:gd name="T26" fmla="*/ 60 w 60"/>
                    <a:gd name="T27" fmla="*/ 4 h 7"/>
                    <a:gd name="T28" fmla="*/ 60 w 60"/>
                    <a:gd name="T29" fmla="*/ 3 h 7"/>
                    <a:gd name="T30" fmla="*/ 59 w 60"/>
                    <a:gd name="T31" fmla="*/ 2 h 7"/>
                    <a:gd name="T32" fmla="*/ 57 w 60"/>
                    <a:gd name="T33" fmla="*/ 1 h 7"/>
                    <a:gd name="T34" fmla="*/ 56 w 60"/>
                    <a:gd name="T35" fmla="*/ 0 h 7"/>
                    <a:gd name="T36" fmla="*/ 4 w 6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" h="7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9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59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8" name="Freeform 79"/>
                <p:cNvSpPr>
                  <a:spLocks/>
                </p:cNvSpPr>
                <p:nvPr/>
              </p:nvSpPr>
              <p:spPr bwMode="auto">
                <a:xfrm>
                  <a:off x="5189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9" name="Freeform 80"/>
                <p:cNvSpPr>
                  <a:spLocks/>
                </p:cNvSpPr>
                <p:nvPr/>
              </p:nvSpPr>
              <p:spPr bwMode="auto">
                <a:xfrm>
                  <a:off x="5262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0" name="Freeform 81"/>
                <p:cNvSpPr>
                  <a:spLocks/>
                </p:cNvSpPr>
                <p:nvPr/>
              </p:nvSpPr>
              <p:spPr bwMode="auto">
                <a:xfrm>
                  <a:off x="5334" y="3192"/>
                  <a:ext cx="60" cy="7"/>
                </a:xfrm>
                <a:custGeom>
                  <a:avLst/>
                  <a:gdLst>
                    <a:gd name="T0" fmla="*/ 3 w 60"/>
                    <a:gd name="T1" fmla="*/ 0 h 7"/>
                    <a:gd name="T2" fmla="*/ 2 w 60"/>
                    <a:gd name="T3" fmla="*/ 0 h 7"/>
                    <a:gd name="T4" fmla="*/ 1 w 60"/>
                    <a:gd name="T5" fmla="*/ 1 h 7"/>
                    <a:gd name="T6" fmla="*/ 0 w 60"/>
                    <a:gd name="T7" fmla="*/ 2 h 7"/>
                    <a:gd name="T8" fmla="*/ 0 w 60"/>
                    <a:gd name="T9" fmla="*/ 3 h 7"/>
                    <a:gd name="T10" fmla="*/ 0 w 60"/>
                    <a:gd name="T11" fmla="*/ 4 h 7"/>
                    <a:gd name="T12" fmla="*/ 0 w 60"/>
                    <a:gd name="T13" fmla="*/ 5 h 7"/>
                    <a:gd name="T14" fmla="*/ 1 w 60"/>
                    <a:gd name="T15" fmla="*/ 7 h 7"/>
                    <a:gd name="T16" fmla="*/ 2 w 60"/>
                    <a:gd name="T17" fmla="*/ 7 h 7"/>
                    <a:gd name="T18" fmla="*/ 55 w 60"/>
                    <a:gd name="T19" fmla="*/ 7 h 7"/>
                    <a:gd name="T20" fmla="*/ 56 w 60"/>
                    <a:gd name="T21" fmla="*/ 7 h 7"/>
                    <a:gd name="T22" fmla="*/ 57 w 60"/>
                    <a:gd name="T23" fmla="*/ 7 h 7"/>
                    <a:gd name="T24" fmla="*/ 58 w 60"/>
                    <a:gd name="T25" fmla="*/ 5 h 7"/>
                    <a:gd name="T26" fmla="*/ 60 w 60"/>
                    <a:gd name="T27" fmla="*/ 4 h 7"/>
                    <a:gd name="T28" fmla="*/ 60 w 60"/>
                    <a:gd name="T29" fmla="*/ 3 h 7"/>
                    <a:gd name="T30" fmla="*/ 58 w 60"/>
                    <a:gd name="T31" fmla="*/ 2 h 7"/>
                    <a:gd name="T32" fmla="*/ 57 w 60"/>
                    <a:gd name="T33" fmla="*/ 1 h 7"/>
                    <a:gd name="T34" fmla="*/ 56 w 60"/>
                    <a:gd name="T35" fmla="*/ 0 h 7"/>
                    <a:gd name="T36" fmla="*/ 3 w 60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0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1" name="Freeform 82"/>
                <p:cNvSpPr>
                  <a:spLocks/>
                </p:cNvSpPr>
                <p:nvPr/>
              </p:nvSpPr>
              <p:spPr bwMode="auto">
                <a:xfrm>
                  <a:off x="5407" y="3192"/>
                  <a:ext cx="59" cy="7"/>
                </a:xfrm>
                <a:custGeom>
                  <a:avLst/>
                  <a:gdLst>
                    <a:gd name="T0" fmla="*/ 3 w 59"/>
                    <a:gd name="T1" fmla="*/ 0 h 7"/>
                    <a:gd name="T2" fmla="*/ 2 w 59"/>
                    <a:gd name="T3" fmla="*/ 0 h 7"/>
                    <a:gd name="T4" fmla="*/ 1 w 59"/>
                    <a:gd name="T5" fmla="*/ 1 h 7"/>
                    <a:gd name="T6" fmla="*/ 0 w 59"/>
                    <a:gd name="T7" fmla="*/ 2 h 7"/>
                    <a:gd name="T8" fmla="*/ 0 w 59"/>
                    <a:gd name="T9" fmla="*/ 3 h 7"/>
                    <a:gd name="T10" fmla="*/ 0 w 59"/>
                    <a:gd name="T11" fmla="*/ 4 h 7"/>
                    <a:gd name="T12" fmla="*/ 0 w 59"/>
                    <a:gd name="T13" fmla="*/ 5 h 7"/>
                    <a:gd name="T14" fmla="*/ 1 w 59"/>
                    <a:gd name="T15" fmla="*/ 7 h 7"/>
                    <a:gd name="T16" fmla="*/ 2 w 59"/>
                    <a:gd name="T17" fmla="*/ 7 h 7"/>
                    <a:gd name="T18" fmla="*/ 55 w 59"/>
                    <a:gd name="T19" fmla="*/ 7 h 7"/>
                    <a:gd name="T20" fmla="*/ 56 w 59"/>
                    <a:gd name="T21" fmla="*/ 7 h 7"/>
                    <a:gd name="T22" fmla="*/ 57 w 59"/>
                    <a:gd name="T23" fmla="*/ 7 h 7"/>
                    <a:gd name="T24" fmla="*/ 58 w 59"/>
                    <a:gd name="T25" fmla="*/ 5 h 7"/>
                    <a:gd name="T26" fmla="*/ 59 w 59"/>
                    <a:gd name="T27" fmla="*/ 4 h 7"/>
                    <a:gd name="T28" fmla="*/ 59 w 59"/>
                    <a:gd name="T29" fmla="*/ 3 h 7"/>
                    <a:gd name="T30" fmla="*/ 58 w 59"/>
                    <a:gd name="T31" fmla="*/ 2 h 7"/>
                    <a:gd name="T32" fmla="*/ 57 w 59"/>
                    <a:gd name="T33" fmla="*/ 1 h 7"/>
                    <a:gd name="T34" fmla="*/ 56 w 59"/>
                    <a:gd name="T35" fmla="*/ 0 h 7"/>
                    <a:gd name="T36" fmla="*/ 3 w 59"/>
                    <a:gd name="T3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7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1"/>
                      </a:lnTo>
                      <a:lnTo>
                        <a:pt x="5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6" name="Rectangle 83"/>
              <p:cNvSpPr>
                <a:spLocks noChangeArrowheads="1"/>
              </p:cNvSpPr>
              <p:nvPr/>
            </p:nvSpPr>
            <p:spPr bwMode="auto">
              <a:xfrm>
                <a:off x="1008" y="629"/>
                <a:ext cx="22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" name="Rectangle 84"/>
              <p:cNvSpPr>
                <a:spLocks noChangeArrowheads="1"/>
              </p:cNvSpPr>
              <p:nvPr/>
            </p:nvSpPr>
            <p:spPr bwMode="auto">
              <a:xfrm>
                <a:off x="972" y="737"/>
                <a:ext cx="183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s-ES_tradnl" altLang="en-US" sz="1500" b="1" dirty="0" err="1">
                    <a:solidFill>
                      <a:srgbClr val="FF0000"/>
                    </a:solidFill>
                    <a:latin typeface="Comic Sans MS" pitchFamily="66" charset="0"/>
                  </a:rPr>
                  <a:t>E</a:t>
                </a:r>
                <a:r>
                  <a:rPr lang="es-ES_tradnl" altLang="en-US" sz="2100" b="1" baseline="-25000" dirty="0" err="1">
                    <a:solidFill>
                      <a:srgbClr val="FF0000"/>
                    </a:solidFill>
                    <a:latin typeface="Comic Sans MS" pitchFamily="66" charset="0"/>
                  </a:rPr>
                  <a:t>c</a:t>
                </a:r>
                <a:endParaRPr lang="es-ES_tradnl" altLang="en-US" sz="36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8" name="Rectangle 85"/>
              <p:cNvSpPr>
                <a:spLocks noChangeArrowheads="1"/>
              </p:cNvSpPr>
              <p:nvPr/>
            </p:nvSpPr>
            <p:spPr bwMode="auto">
              <a:xfrm>
                <a:off x="728" y="1030"/>
                <a:ext cx="183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" name="Rectangle 86"/>
              <p:cNvSpPr>
                <a:spLocks noChangeArrowheads="1"/>
              </p:cNvSpPr>
              <p:nvPr/>
            </p:nvSpPr>
            <p:spPr bwMode="auto">
              <a:xfrm>
                <a:off x="534" y="1488"/>
                <a:ext cx="201" cy="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s-ES_tradnl" alt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+n</a:t>
                </a:r>
                <a:endParaRPr lang="es-ES_tradnl" altLang="en-US" sz="2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0" name="Freeform 89"/>
              <p:cNvSpPr>
                <a:spLocks/>
              </p:cNvSpPr>
              <p:nvPr/>
            </p:nvSpPr>
            <p:spPr bwMode="auto">
              <a:xfrm>
                <a:off x="634" y="1354"/>
                <a:ext cx="86" cy="90"/>
              </a:xfrm>
              <a:custGeom>
                <a:avLst/>
                <a:gdLst>
                  <a:gd name="T0" fmla="*/ 53 w 98"/>
                  <a:gd name="T1" fmla="*/ 0 h 90"/>
                  <a:gd name="T2" fmla="*/ 0 w 98"/>
                  <a:gd name="T3" fmla="*/ 90 h 90"/>
                  <a:gd name="T4" fmla="*/ 98 w 98"/>
                  <a:gd name="T5" fmla="*/ 53 h 90"/>
                  <a:gd name="T6" fmla="*/ 53 w 98"/>
                  <a:gd name="T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90">
                    <a:moveTo>
                      <a:pt x="53" y="0"/>
                    </a:moveTo>
                    <a:lnTo>
                      <a:pt x="0" y="90"/>
                    </a:lnTo>
                    <a:lnTo>
                      <a:pt x="98" y="5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3" name="Grupo 101"/>
            <p:cNvGrpSpPr/>
            <p:nvPr/>
          </p:nvGrpSpPr>
          <p:grpSpPr>
            <a:xfrm>
              <a:off x="396131" y="1357544"/>
              <a:ext cx="2879725" cy="2736850"/>
              <a:chOff x="376238" y="1371600"/>
              <a:chExt cx="2879725" cy="2736850"/>
            </a:xfrm>
            <a:noFill/>
          </p:grpSpPr>
          <p:sp>
            <p:nvSpPr>
              <p:cNvPr id="42" name="Rectangle 30"/>
              <p:cNvSpPr>
                <a:spLocks noChangeArrowheads="1"/>
              </p:cNvSpPr>
              <p:nvPr/>
            </p:nvSpPr>
            <p:spPr bwMode="auto">
              <a:xfrm>
                <a:off x="376238" y="1371600"/>
                <a:ext cx="2879725" cy="2736850"/>
              </a:xfrm>
              <a:prstGeom prst="rect">
                <a:avLst/>
              </a:prstGeom>
              <a:grpFill/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3" name="Line 123"/>
              <p:cNvSpPr>
                <a:spLocks noChangeShapeType="1"/>
              </p:cNvSpPr>
              <p:nvPr/>
            </p:nvSpPr>
            <p:spPr bwMode="auto">
              <a:xfrm>
                <a:off x="2362200" y="1752600"/>
                <a:ext cx="0" cy="1981200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Text Box 124"/>
              <p:cNvSpPr txBox="1">
                <a:spLocks noChangeArrowheads="1"/>
              </p:cNvSpPr>
              <p:nvPr/>
            </p:nvSpPr>
            <p:spPr bwMode="auto">
              <a:xfrm>
                <a:off x="2133600" y="2819400"/>
                <a:ext cx="838200" cy="4572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altLang="en-US" sz="2400">
                    <a:solidFill>
                      <a:srgbClr val="FF0000"/>
                    </a:solidFill>
                    <a:latin typeface="Comic Sans MS" pitchFamily="66" charset="0"/>
                  </a:rPr>
                  <a:t> E</a:t>
                </a:r>
                <a:r>
                  <a:rPr lang="es-ES" altLang="en-US" sz="2400" b="1" baseline="-25000">
                    <a:solidFill>
                      <a:srgbClr val="FF0000"/>
                    </a:solidFill>
                    <a:latin typeface="Comic Sans MS" pitchFamily="66" charset="0"/>
                  </a:rPr>
                  <a:t>c</a:t>
                </a:r>
              </a:p>
            </p:txBody>
          </p:sp>
        </p:grpSp>
      </p:grpSp>
      <p:cxnSp>
        <p:nvCxnSpPr>
          <p:cNvPr id="102" name="Conector recto de flecha 101"/>
          <p:cNvCxnSpPr/>
          <p:nvPr/>
        </p:nvCxnSpPr>
        <p:spPr>
          <a:xfrm flipH="1">
            <a:off x="2392015" y="2780928"/>
            <a:ext cx="1447117" cy="1342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3" name="Rectángulo 102"/>
          <p:cNvSpPr/>
          <p:nvPr/>
        </p:nvSpPr>
        <p:spPr>
          <a:xfrm>
            <a:off x="1448323" y="5150033"/>
            <a:ext cx="6480720" cy="11247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NEUTRON CROSS SECTION MEASUREMENTS:</a:t>
            </a:r>
          </a:p>
          <a:p>
            <a:pPr algn="ctr"/>
            <a:r>
              <a:rPr lang="en-US" dirty="0" smtClean="0"/>
              <a:t>How to produce of neutrons in each energy range</a:t>
            </a:r>
          </a:p>
          <a:p>
            <a:pPr algn="ctr"/>
            <a:r>
              <a:rPr lang="en-US" dirty="0" smtClean="0"/>
              <a:t>How to measure neutron energy and detect the reaction products</a:t>
            </a:r>
            <a:endParaRPr lang="en-US" dirty="0"/>
          </a:p>
        </p:txBody>
      </p:sp>
      <p:sp>
        <p:nvSpPr>
          <p:cNvPr id="104" name="Elipse 103"/>
          <p:cNvSpPr/>
          <p:nvPr/>
        </p:nvSpPr>
        <p:spPr>
          <a:xfrm rot="20895149">
            <a:off x="2107148" y="3238777"/>
            <a:ext cx="5444665" cy="10831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MACS and TOF soon @ HISPANOS-CNA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0530728"/>
      </p:ext>
    </p:extLst>
  </p:cSld>
  <p:clrMapOvr>
    <a:masterClrMapping/>
  </p:clrMapOvr>
  <p:transition advTm="1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5" grpId="0"/>
      <p:bldP spid="26" grpId="0"/>
      <p:bldP spid="27" grpId="0" animBg="1"/>
      <p:bldP spid="28" grpId="0"/>
      <p:bldP spid="30" grpId="0"/>
      <p:bldP spid="2" grpId="0" animBg="1"/>
      <p:bldP spid="41" grpId="0" animBg="1"/>
      <p:bldP spid="51" grpId="0"/>
      <p:bldP spid="103" grpId="0" animBg="1"/>
      <p:bldP spid="103" grpId="1" build="allAtOnce" animBg="1"/>
      <p:bldP spid="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 bwMode="auto">
          <a:xfrm>
            <a:off x="195298" y="310357"/>
            <a:ext cx="822960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Interest for neutron </a:t>
            </a:r>
            <a:br>
              <a:rPr lang="en-US" altLang="en-US" dirty="0" smtClean="0"/>
            </a:br>
            <a:r>
              <a:rPr lang="en-US" altLang="en-US" dirty="0" smtClean="0"/>
              <a:t>capture measurements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875"/>
            <a:ext cx="8493125" cy="4968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8B4FB3-7E9E-468A-A0E7-FB28E48211FD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0" name="Content Placeholder 1"/>
          <p:cNvSpPr txBox="1">
            <a:spLocks/>
          </p:cNvSpPr>
          <p:nvPr/>
        </p:nvSpPr>
        <p:spPr>
          <a:xfrm>
            <a:off x="193675" y="1376363"/>
            <a:ext cx="8002588" cy="424815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25761" y="1817998"/>
            <a:ext cx="8496944" cy="43924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s-ES_tradnl" dirty="0"/>
          </a:p>
        </p:txBody>
      </p:sp>
      <p:grpSp>
        <p:nvGrpSpPr>
          <p:cNvPr id="50" name="Group 49"/>
          <p:cNvGrpSpPr/>
          <p:nvPr/>
        </p:nvGrpSpPr>
        <p:grpSpPr>
          <a:xfrm>
            <a:off x="1941505" y="4442767"/>
            <a:ext cx="1334351" cy="369332"/>
            <a:chOff x="1941505" y="4442767"/>
            <a:chExt cx="1334351" cy="369332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051720" y="4778474"/>
              <a:ext cx="122413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941505" y="4442767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(</a:t>
              </a:r>
              <a:r>
                <a:rPr lang="en-US" dirty="0" err="1" smtClean="0">
                  <a:latin typeface="Calibri" panose="020F0502020204030204" pitchFamily="34" charset="0"/>
                </a:rPr>
                <a:t>n,</a:t>
              </a:r>
              <a:r>
                <a:rPr lang="en-US" dirty="0" err="1" smtClean="0">
                  <a:latin typeface="Symbol" panose="05050102010706020507" pitchFamily="18" charset="2"/>
                </a:rPr>
                <a:t>g</a:t>
              </a:r>
              <a:r>
                <a:rPr lang="en-US" dirty="0" smtClean="0">
                  <a:latin typeface="Calibri" panose="020F0502020204030204" pitchFamily="34" charset="0"/>
                </a:rPr>
                <a:t>)</a:t>
              </a:r>
              <a:endParaRPr lang="en-GB" dirty="0" smtClean="0">
                <a:latin typeface="Calibri" panose="020F050202020403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346090" y="3908722"/>
            <a:ext cx="1095867" cy="898871"/>
            <a:chOff x="5220072" y="3799482"/>
            <a:chExt cx="1221886" cy="1008112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5220072" y="3799482"/>
              <a:ext cx="1152128" cy="10081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084168" y="4184275"/>
              <a:ext cx="357790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b</a:t>
              </a:r>
              <a:r>
                <a:rPr lang="en-US" b="1" baseline="300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-</a:t>
              </a:r>
              <a:endParaRPr lang="en-GB" b="1" baseline="30000" dirty="0" smtClean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286764" y="4409142"/>
            <a:ext cx="1045327" cy="369999"/>
            <a:chOff x="5286764" y="4409142"/>
            <a:chExt cx="1045327" cy="369999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5323979" y="4779141"/>
              <a:ext cx="100811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6764" y="4409142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(</a:t>
              </a:r>
              <a:r>
                <a:rPr lang="en-US" dirty="0" err="1" smtClean="0">
                  <a:latin typeface="Calibri" panose="020F0502020204030204" pitchFamily="34" charset="0"/>
                </a:rPr>
                <a:t>n,</a:t>
              </a:r>
              <a:r>
                <a:rPr lang="en-US" dirty="0" err="1" smtClean="0">
                  <a:latin typeface="Symbol" panose="05050102010706020507" pitchFamily="18" charset="2"/>
                </a:rPr>
                <a:t>g</a:t>
              </a:r>
              <a:r>
                <a:rPr lang="en-US" dirty="0" smtClean="0">
                  <a:latin typeface="Calibri" panose="020F0502020204030204" pitchFamily="34" charset="0"/>
                </a:rPr>
                <a:t>)</a:t>
              </a:r>
              <a:endParaRPr lang="en-GB" dirty="0" smtClean="0">
                <a:latin typeface="Calibri" panose="020F050202020403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021625" y="3942348"/>
            <a:ext cx="1334351" cy="854804"/>
            <a:chOff x="3131840" y="3770362"/>
            <a:chExt cx="1224136" cy="1008112"/>
          </a:xfrm>
        </p:grpSpPr>
        <p:sp>
          <p:nvSpPr>
            <p:cNvPr id="22" name="TextBox 21"/>
            <p:cNvSpPr txBox="1"/>
            <p:nvPr/>
          </p:nvSpPr>
          <p:spPr>
            <a:xfrm>
              <a:off x="3998186" y="4154374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b</a:t>
              </a:r>
              <a:r>
                <a:rPr lang="en-US" b="1" baseline="300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-</a:t>
              </a:r>
              <a:endParaRPr lang="en-GB" b="1" baseline="30000" dirty="0" smtClean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 flipV="1">
              <a:off x="3131840" y="3770362"/>
              <a:ext cx="1152128" cy="10081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2915816" y="3573016"/>
            <a:ext cx="1334351" cy="369332"/>
            <a:chOff x="2915816" y="3477128"/>
            <a:chExt cx="1334351" cy="369332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3026031" y="3812835"/>
              <a:ext cx="122413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915816" y="3477128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(</a:t>
              </a:r>
              <a:r>
                <a:rPr lang="en-US" dirty="0" err="1" smtClean="0">
                  <a:latin typeface="Calibri" panose="020F0502020204030204" pitchFamily="34" charset="0"/>
                </a:rPr>
                <a:t>n,</a:t>
              </a:r>
              <a:r>
                <a:rPr lang="en-US" dirty="0" err="1" smtClean="0">
                  <a:latin typeface="Symbol" panose="05050102010706020507" pitchFamily="18" charset="2"/>
                </a:rPr>
                <a:t>g</a:t>
              </a:r>
              <a:r>
                <a:rPr lang="en-US" dirty="0" smtClean="0">
                  <a:latin typeface="Calibri" panose="020F0502020204030204" pitchFamily="34" charset="0"/>
                </a:rPr>
                <a:t>)</a:t>
              </a:r>
              <a:endParaRPr lang="en-GB" dirty="0" smtClean="0">
                <a:latin typeface="Calibri" panose="020F050202020403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113284" y="3535676"/>
            <a:ext cx="1118327" cy="369332"/>
            <a:chOff x="4139952" y="3478469"/>
            <a:chExt cx="1118327" cy="36933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4250167" y="3812835"/>
              <a:ext cx="100811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139952" y="3478469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(</a:t>
              </a:r>
              <a:r>
                <a:rPr lang="en-US" dirty="0" err="1" smtClean="0">
                  <a:latin typeface="Calibri" panose="020F0502020204030204" pitchFamily="34" charset="0"/>
                </a:rPr>
                <a:t>n,</a:t>
              </a:r>
              <a:r>
                <a:rPr lang="en-US" dirty="0" err="1" smtClean="0">
                  <a:latin typeface="Symbol" panose="05050102010706020507" pitchFamily="18" charset="2"/>
                </a:rPr>
                <a:t>g</a:t>
              </a:r>
              <a:r>
                <a:rPr lang="en-US" dirty="0" smtClean="0">
                  <a:latin typeface="Calibri" panose="020F0502020204030204" pitchFamily="34" charset="0"/>
                </a:rPr>
                <a:t>)</a:t>
              </a:r>
              <a:endParaRPr lang="en-GB" dirty="0" smtClean="0">
                <a:latin typeface="Calibri" panose="020F050202020403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238915" y="3563724"/>
            <a:ext cx="1334351" cy="369332"/>
            <a:chOff x="5238915" y="3468918"/>
            <a:chExt cx="1334351" cy="369332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5349130" y="3804625"/>
              <a:ext cx="122413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238915" y="3468918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(</a:t>
              </a:r>
              <a:r>
                <a:rPr lang="en-US" dirty="0" err="1" smtClean="0">
                  <a:latin typeface="Calibri" panose="020F0502020204030204" pitchFamily="34" charset="0"/>
                </a:rPr>
                <a:t>n,</a:t>
              </a:r>
              <a:r>
                <a:rPr lang="en-US" dirty="0" err="1" smtClean="0">
                  <a:latin typeface="Symbol" panose="05050102010706020507" pitchFamily="18" charset="2"/>
                </a:rPr>
                <a:t>g</a:t>
              </a:r>
              <a:r>
                <a:rPr lang="en-US" dirty="0" smtClean="0">
                  <a:latin typeface="Calibri" panose="020F0502020204030204" pitchFamily="34" charset="0"/>
                </a:rPr>
                <a:t>)</a:t>
              </a:r>
              <a:endParaRPr lang="en-GB" dirty="0" smtClean="0">
                <a:latin typeface="Calibri" panose="020F0502020204030204" pitchFamily="34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3741705" y="4330650"/>
            <a:ext cx="1012752" cy="7135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1" name="Group 50"/>
          <p:cNvGrpSpPr/>
          <p:nvPr/>
        </p:nvGrpSpPr>
        <p:grpSpPr>
          <a:xfrm>
            <a:off x="3165641" y="4427820"/>
            <a:ext cx="1194975" cy="369332"/>
            <a:chOff x="3165641" y="4427820"/>
            <a:chExt cx="1194975" cy="369332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3275856" y="4778474"/>
              <a:ext cx="1084760" cy="1867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165641" y="4427820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(</a:t>
              </a:r>
              <a:r>
                <a:rPr lang="en-US" dirty="0" err="1" smtClean="0">
                  <a:latin typeface="Calibri" panose="020F0502020204030204" pitchFamily="34" charset="0"/>
                </a:rPr>
                <a:t>n,</a:t>
              </a:r>
              <a:r>
                <a:rPr lang="en-US" dirty="0" err="1" smtClean="0">
                  <a:latin typeface="Symbol" panose="05050102010706020507" pitchFamily="18" charset="2"/>
                </a:rPr>
                <a:t>g</a:t>
              </a:r>
              <a:r>
                <a:rPr lang="en-US" dirty="0" smtClean="0">
                  <a:latin typeface="Calibri" panose="020F0502020204030204" pitchFamily="34" charset="0"/>
                </a:rPr>
                <a:t>)</a:t>
              </a:r>
              <a:endParaRPr lang="en-GB" dirty="0" smtClean="0"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73753" y="4437112"/>
            <a:ext cx="1135227" cy="369332"/>
            <a:chOff x="4173753" y="4437112"/>
            <a:chExt cx="1135227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4173753" y="4437112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(</a:t>
              </a:r>
              <a:r>
                <a:rPr lang="en-US" dirty="0" err="1" smtClean="0">
                  <a:latin typeface="Calibri" panose="020F0502020204030204" pitchFamily="34" charset="0"/>
                </a:rPr>
                <a:t>n,</a:t>
              </a:r>
              <a:r>
                <a:rPr lang="en-US" dirty="0" err="1" smtClean="0">
                  <a:latin typeface="Symbol" panose="05050102010706020507" pitchFamily="18" charset="2"/>
                </a:rPr>
                <a:t>g</a:t>
              </a:r>
              <a:r>
                <a:rPr lang="en-US" dirty="0" smtClean="0">
                  <a:latin typeface="Calibri" panose="020F0502020204030204" pitchFamily="34" charset="0"/>
                </a:rPr>
                <a:t>)</a:t>
              </a:r>
              <a:endParaRPr lang="en-GB" dirty="0" smtClean="0">
                <a:latin typeface="Calibri" panose="020F0502020204030204" pitchFamily="34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4351336" y="4794438"/>
              <a:ext cx="957644" cy="271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3737280" y="5085184"/>
            <a:ext cx="259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</a:rPr>
              <a:t>Branching point s-process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625091" y="3817876"/>
            <a:ext cx="1512167" cy="899301"/>
            <a:chOff x="6660232" y="3068960"/>
            <a:chExt cx="1512167" cy="899301"/>
          </a:xfrm>
        </p:grpSpPr>
        <p:sp>
          <p:nvSpPr>
            <p:cNvPr id="12" name="Rectangle 11"/>
            <p:cNvSpPr/>
            <p:nvPr/>
          </p:nvSpPr>
          <p:spPr>
            <a:xfrm>
              <a:off x="6660232" y="3068960"/>
              <a:ext cx="1512167" cy="89930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815538" y="3140968"/>
              <a:ext cx="1212846" cy="773343"/>
              <a:chOff x="7308304" y="3447745"/>
              <a:chExt cx="1212846" cy="77334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7308304" y="3498743"/>
                <a:ext cx="249825" cy="2847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308304" y="3864305"/>
                <a:ext cx="249825" cy="2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558129" y="3447745"/>
                <a:ext cx="963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Symbol" panose="05050102010706020507" pitchFamily="18" charset="2"/>
                  </a:rPr>
                  <a:t>b</a:t>
                </a:r>
                <a:r>
                  <a:rPr lang="en-US" b="1" baseline="30000" dirty="0" smtClean="0">
                    <a:latin typeface="Calibri" panose="020F0502020204030204" pitchFamily="34" charset="0"/>
                  </a:rPr>
                  <a:t>-</a:t>
                </a:r>
                <a:r>
                  <a:rPr lang="en-US" b="1" dirty="0" smtClean="0">
                    <a:latin typeface="Calibri" panose="020F0502020204030204" pitchFamily="34" charset="0"/>
                  </a:rPr>
                  <a:t> decay</a:t>
                </a:r>
                <a:endParaRPr lang="en-GB" b="1" baseline="30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596336" y="3851756"/>
                <a:ext cx="780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latin typeface="Calibri" panose="020F0502020204030204" pitchFamily="34" charset="0"/>
                  </a:rPr>
                  <a:t>Stable</a:t>
                </a:r>
                <a:endParaRPr lang="en-GB" b="1" dirty="0">
                  <a:latin typeface="Calibri" panose="020F0502020204030204" pitchFamily="34" charset="0"/>
                </a:endParaRPr>
              </a:p>
            </p:txBody>
          </p:sp>
        </p:grpSp>
      </p:grpSp>
      <p:cxnSp>
        <p:nvCxnSpPr>
          <p:cNvPr id="61" name="Straight Arrow Connector 60"/>
          <p:cNvCxnSpPr/>
          <p:nvPr/>
        </p:nvCxnSpPr>
        <p:spPr>
          <a:xfrm flipH="1">
            <a:off x="2892507" y="5044206"/>
            <a:ext cx="844773" cy="6296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0" name="Imagen 59"/>
          <p:cNvPicPr>
            <a:picLocks noChangeAspect="1"/>
          </p:cNvPicPr>
          <p:nvPr/>
        </p:nvPicPr>
        <p:blipFill rotWithShape="1">
          <a:blip r:embed="rId4"/>
          <a:srcRect t="18135"/>
          <a:stretch/>
        </p:blipFill>
        <p:spPr>
          <a:xfrm>
            <a:off x="-24562" y="0"/>
            <a:ext cx="9165566" cy="6863596"/>
          </a:xfrm>
          <a:prstGeom prst="rect">
            <a:avLst/>
          </a:prstGeom>
        </p:spPr>
      </p:pic>
      <p:sp>
        <p:nvSpPr>
          <p:cNvPr id="62" name="Elipse 61"/>
          <p:cNvSpPr/>
          <p:nvPr/>
        </p:nvSpPr>
        <p:spPr>
          <a:xfrm>
            <a:off x="2555776" y="4077072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Elipse 62"/>
          <p:cNvSpPr/>
          <p:nvPr/>
        </p:nvSpPr>
        <p:spPr>
          <a:xfrm>
            <a:off x="2915816" y="4005064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Elipse 63"/>
          <p:cNvSpPr/>
          <p:nvPr/>
        </p:nvSpPr>
        <p:spPr>
          <a:xfrm>
            <a:off x="3527884" y="3029609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Elipse 64"/>
          <p:cNvSpPr/>
          <p:nvPr/>
        </p:nvSpPr>
        <p:spPr>
          <a:xfrm>
            <a:off x="5004048" y="3578019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/>
          <p:cNvSpPr/>
          <p:nvPr/>
        </p:nvSpPr>
        <p:spPr>
          <a:xfrm>
            <a:off x="755576" y="5661248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CuadroTexto 66"/>
          <p:cNvSpPr txBox="1"/>
          <p:nvPr/>
        </p:nvSpPr>
        <p:spPr>
          <a:xfrm>
            <a:off x="539552" y="5363924"/>
            <a:ext cx="1060611" cy="369332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anose="020F0502020204030204" pitchFamily="34" charset="0"/>
              </a:rPr>
              <a:t>U. Sevilla</a:t>
            </a:r>
          </a:p>
        </p:txBody>
      </p:sp>
      <p:sp>
        <p:nvSpPr>
          <p:cNvPr id="68" name="CuadroTexto 67"/>
          <p:cNvSpPr txBox="1"/>
          <p:nvPr/>
        </p:nvSpPr>
        <p:spPr>
          <a:xfrm>
            <a:off x="2577238" y="4226903"/>
            <a:ext cx="437940" cy="369332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anose="020F0502020204030204" pitchFamily="34" charset="0"/>
              </a:rPr>
              <a:t>ILL</a:t>
            </a:r>
          </a:p>
        </p:txBody>
      </p:sp>
      <p:sp>
        <p:nvSpPr>
          <p:cNvPr id="69" name="CuadroTexto 68"/>
          <p:cNvSpPr txBox="1"/>
          <p:nvPr/>
        </p:nvSpPr>
        <p:spPr>
          <a:xfrm>
            <a:off x="3491880" y="3635732"/>
            <a:ext cx="478016" cy="369332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anose="020F0502020204030204" pitchFamily="34" charset="0"/>
              </a:rPr>
              <a:t>PSI</a:t>
            </a:r>
          </a:p>
        </p:txBody>
      </p:sp>
      <p:sp>
        <p:nvSpPr>
          <p:cNvPr id="70" name="CuadroTexto 69"/>
          <p:cNvSpPr txBox="1"/>
          <p:nvPr/>
        </p:nvSpPr>
        <p:spPr>
          <a:xfrm>
            <a:off x="3084220" y="2707200"/>
            <a:ext cx="1415772" cy="369332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anose="020F0502020204030204" pitchFamily="34" charset="0"/>
              </a:rPr>
              <a:t>TRIGA </a:t>
            </a:r>
            <a:r>
              <a:rPr lang="es-ES" b="1" dirty="0" err="1" smtClean="0">
                <a:latin typeface="Calibri" panose="020F0502020204030204" pitchFamily="34" charset="0"/>
              </a:rPr>
              <a:t>Mainz</a:t>
            </a:r>
            <a:endParaRPr lang="es-ES" b="1" dirty="0" smtClean="0">
              <a:latin typeface="Calibri" panose="020F0502020204030204" pitchFamily="34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5220072" y="3418114"/>
            <a:ext cx="574196" cy="369332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anose="020F0502020204030204" pitchFamily="34" charset="0"/>
              </a:rPr>
              <a:t>BRR</a:t>
            </a:r>
          </a:p>
        </p:txBody>
      </p:sp>
      <p:sp>
        <p:nvSpPr>
          <p:cNvPr id="72" name="CuadroTexto 71"/>
          <p:cNvSpPr txBox="1"/>
          <p:nvPr/>
        </p:nvSpPr>
        <p:spPr>
          <a:xfrm>
            <a:off x="7782168" y="6516052"/>
            <a:ext cx="606256" cy="369332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latin typeface="Calibri" panose="020F0502020204030204" pitchFamily="34" charset="0"/>
              </a:rPr>
              <a:t>LiLiT</a:t>
            </a:r>
            <a:endParaRPr lang="es-ES" b="1" dirty="0" smtClean="0">
              <a:latin typeface="Calibri" panose="020F0502020204030204" pitchFamily="34" charset="0"/>
            </a:endParaRPr>
          </a:p>
        </p:txBody>
      </p:sp>
      <p:sp>
        <p:nvSpPr>
          <p:cNvPr id="73" name="Forma libre 72"/>
          <p:cNvSpPr/>
          <p:nvPr/>
        </p:nvSpPr>
        <p:spPr>
          <a:xfrm rot="8336389" flipV="1">
            <a:off x="2760070" y="3826390"/>
            <a:ext cx="811945" cy="129343"/>
          </a:xfrm>
          <a:custGeom>
            <a:avLst/>
            <a:gdLst>
              <a:gd name="connsiteX0" fmla="*/ 0 w 862927"/>
              <a:gd name="connsiteY0" fmla="*/ 451769 h 451769"/>
              <a:gd name="connsiteX1" fmla="*/ 457200 w 862927"/>
              <a:gd name="connsiteY1" fmla="*/ 5455 h 451769"/>
              <a:gd name="connsiteX2" fmla="*/ 827314 w 862927"/>
              <a:gd name="connsiteY2" fmla="*/ 201398 h 451769"/>
              <a:gd name="connsiteX3" fmla="*/ 827314 w 862927"/>
              <a:gd name="connsiteY3" fmla="*/ 168741 h 45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927" h="451769">
                <a:moveTo>
                  <a:pt x="0" y="451769"/>
                </a:moveTo>
                <a:cubicBezTo>
                  <a:pt x="159657" y="249476"/>
                  <a:pt x="319314" y="47183"/>
                  <a:pt x="457200" y="5455"/>
                </a:cubicBezTo>
                <a:cubicBezTo>
                  <a:pt x="595086" y="-36273"/>
                  <a:pt x="765629" y="174184"/>
                  <a:pt x="827314" y="201398"/>
                </a:cubicBezTo>
                <a:cubicBezTo>
                  <a:pt x="888999" y="228612"/>
                  <a:pt x="858156" y="198676"/>
                  <a:pt x="827314" y="168741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arrow" w="sm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4" name="Conector recto de flecha 73"/>
          <p:cNvCxnSpPr/>
          <p:nvPr/>
        </p:nvCxnSpPr>
        <p:spPr>
          <a:xfrm>
            <a:off x="3074872" y="4077072"/>
            <a:ext cx="4665480" cy="26236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adroTexto 75"/>
          <p:cNvSpPr txBox="1"/>
          <p:nvPr/>
        </p:nvSpPr>
        <p:spPr>
          <a:xfrm>
            <a:off x="3131840" y="4077072"/>
            <a:ext cx="700833" cy="369332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anose="020F0502020204030204" pitchFamily="34" charset="0"/>
              </a:rPr>
              <a:t>CERN</a:t>
            </a:r>
          </a:p>
        </p:txBody>
      </p:sp>
      <p:cxnSp>
        <p:nvCxnSpPr>
          <p:cNvPr id="77" name="Conector recto de flecha 76"/>
          <p:cNvCxnSpPr/>
          <p:nvPr/>
        </p:nvCxnSpPr>
        <p:spPr>
          <a:xfrm flipH="1" flipV="1">
            <a:off x="5544108" y="3813508"/>
            <a:ext cx="2449135" cy="27752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uadroTexto 77"/>
          <p:cNvSpPr txBox="1"/>
          <p:nvPr/>
        </p:nvSpPr>
        <p:spPr>
          <a:xfrm>
            <a:off x="1" y="56715"/>
            <a:ext cx="9143999" cy="120032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baseline="30000" dirty="0" smtClean="0">
                <a:latin typeface="Calibri" panose="020F0502020204030204" pitchFamily="34" charset="0"/>
              </a:rPr>
              <a:t>171</a:t>
            </a:r>
            <a:r>
              <a:rPr lang="es-ES" sz="3600" b="1" dirty="0" smtClean="0">
                <a:latin typeface="Calibri" panose="020F0502020204030204" pitchFamily="34" charset="0"/>
              </a:rPr>
              <a:t>Tm (n,</a:t>
            </a:r>
            <a:r>
              <a:rPr lang="el-GR" sz="3600" b="1" dirty="0" smtClean="0">
                <a:latin typeface="Calibri" panose="020F0502020204030204" pitchFamily="34" charset="0"/>
              </a:rPr>
              <a:t>γ</a:t>
            </a:r>
            <a:r>
              <a:rPr lang="es-ES" sz="3600" b="1" dirty="0" smtClean="0">
                <a:latin typeface="Calibri" panose="020F0502020204030204" pitchFamily="34" charset="0"/>
              </a:rPr>
              <a:t>): </a:t>
            </a:r>
            <a:r>
              <a:rPr lang="es-ES" sz="3600" dirty="0" smtClean="0">
                <a:latin typeface="Calibri" panose="020F0502020204030204" pitchFamily="34" charset="0"/>
              </a:rPr>
              <a:t>a </a:t>
            </a:r>
            <a:r>
              <a:rPr lang="es-ES" sz="3600" dirty="0" err="1" smtClean="0">
                <a:latin typeface="Calibri" panose="020F0502020204030204" pitchFamily="34" charset="0"/>
              </a:rPr>
              <a:t>European</a:t>
            </a:r>
            <a:r>
              <a:rPr lang="es-ES" sz="3600" dirty="0" smtClean="0">
                <a:latin typeface="Calibri" panose="020F0502020204030204" pitchFamily="34" charset="0"/>
              </a:rPr>
              <a:t> </a:t>
            </a:r>
            <a:r>
              <a:rPr lang="es-ES" sz="3600" dirty="0" err="1" smtClean="0">
                <a:latin typeface="Calibri" panose="020F0502020204030204" pitchFamily="34" charset="0"/>
              </a:rPr>
              <a:t>trip</a:t>
            </a:r>
            <a:r>
              <a:rPr lang="es-ES" sz="3600" dirty="0" smtClean="0">
                <a:latin typeface="Calibri" panose="020F0502020204030204" pitchFamily="34" charset="0"/>
              </a:rPr>
              <a:t> </a:t>
            </a:r>
            <a:r>
              <a:rPr lang="es-ES" sz="3600" dirty="0" err="1" smtClean="0">
                <a:latin typeface="Calibri" panose="020F0502020204030204" pitchFamily="34" charset="0"/>
              </a:rPr>
              <a:t>towards</a:t>
            </a:r>
            <a:r>
              <a:rPr lang="es-ES" sz="3600" dirty="0" smtClean="0">
                <a:latin typeface="Calibri" panose="020F0502020204030204" pitchFamily="34" charset="0"/>
              </a:rPr>
              <a:t> </a:t>
            </a:r>
            <a:r>
              <a:rPr lang="es-ES" sz="3600" dirty="0" err="1" smtClean="0">
                <a:latin typeface="Calibri" panose="020F0502020204030204" pitchFamily="34" charset="0"/>
              </a:rPr>
              <a:t>the</a:t>
            </a:r>
            <a:r>
              <a:rPr lang="es-ES" sz="3600" dirty="0" smtClean="0">
                <a:latin typeface="Calibri" panose="020F0502020204030204" pitchFamily="34" charset="0"/>
              </a:rPr>
              <a:t> </a:t>
            </a:r>
            <a:r>
              <a:rPr lang="es-ES" sz="3600" b="1" dirty="0" err="1" smtClean="0">
                <a:latin typeface="Calibri" panose="020F0502020204030204" pitchFamily="34" charset="0"/>
              </a:rPr>
              <a:t>thermal</a:t>
            </a:r>
            <a:r>
              <a:rPr lang="es-ES" sz="3600" dirty="0" smtClean="0">
                <a:latin typeface="Calibri" panose="020F0502020204030204" pitchFamily="34" charset="0"/>
              </a:rPr>
              <a:t>, </a:t>
            </a:r>
            <a:r>
              <a:rPr lang="es-ES" sz="3600" b="1" dirty="0" err="1" smtClean="0">
                <a:latin typeface="Calibri" panose="020F0502020204030204" pitchFamily="34" charset="0"/>
              </a:rPr>
              <a:t>resonance</a:t>
            </a:r>
            <a:r>
              <a:rPr lang="es-ES" sz="3600" dirty="0" smtClean="0">
                <a:latin typeface="Calibri" panose="020F0502020204030204" pitchFamily="34" charset="0"/>
              </a:rPr>
              <a:t> and </a:t>
            </a:r>
            <a:r>
              <a:rPr lang="es-ES" sz="3600" b="1" dirty="0" smtClean="0">
                <a:latin typeface="Calibri" panose="020F0502020204030204" pitchFamily="34" charset="0"/>
              </a:rPr>
              <a:t>MACS</a:t>
            </a:r>
            <a:r>
              <a:rPr lang="es-ES" sz="3600" dirty="0" smtClean="0">
                <a:latin typeface="Calibri" panose="020F0502020204030204" pitchFamily="34" charset="0"/>
              </a:rPr>
              <a:t> </a:t>
            </a:r>
            <a:r>
              <a:rPr lang="es-ES" sz="3600" dirty="0" err="1" smtClean="0">
                <a:latin typeface="Calibri" panose="020F0502020204030204" pitchFamily="34" charset="0"/>
              </a:rPr>
              <a:t>cross</a:t>
            </a:r>
            <a:r>
              <a:rPr lang="es-ES" sz="3600" dirty="0" smtClean="0">
                <a:latin typeface="Calibri" panose="020F0502020204030204" pitchFamily="34" charset="0"/>
              </a:rPr>
              <a:t> </a:t>
            </a:r>
            <a:r>
              <a:rPr lang="es-ES" sz="3600" dirty="0" err="1" smtClean="0">
                <a:latin typeface="Calibri" panose="020F0502020204030204" pitchFamily="34" charset="0"/>
              </a:rPr>
              <a:t>sections</a:t>
            </a:r>
            <a:r>
              <a:rPr lang="es-ES" sz="3600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0" name="Elipse 79"/>
          <p:cNvSpPr/>
          <p:nvPr/>
        </p:nvSpPr>
        <p:spPr>
          <a:xfrm>
            <a:off x="3419872" y="3641585"/>
            <a:ext cx="800810" cy="363479"/>
          </a:xfrm>
          <a:prstGeom prst="ellipse">
            <a:avLst/>
          </a:prstGeom>
          <a:noFill/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/>
          <p:cNvSpPr/>
          <p:nvPr/>
        </p:nvSpPr>
        <p:spPr>
          <a:xfrm>
            <a:off x="755576" y="3965537"/>
            <a:ext cx="1800200" cy="61559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Irradiation of Er-170 seed</a:t>
            </a:r>
            <a:endParaRPr lang="en-US" dirty="0"/>
          </a:p>
        </p:txBody>
      </p:sp>
      <p:sp>
        <p:nvSpPr>
          <p:cNvPr id="81" name="Rectángulo redondeado 80"/>
          <p:cNvSpPr/>
          <p:nvPr/>
        </p:nvSpPr>
        <p:spPr>
          <a:xfrm>
            <a:off x="755576" y="5910182"/>
            <a:ext cx="1584176" cy="5431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Coordination and analysis</a:t>
            </a:r>
            <a:endParaRPr lang="en-US" dirty="0"/>
          </a:p>
        </p:txBody>
      </p:sp>
      <p:sp>
        <p:nvSpPr>
          <p:cNvPr id="82" name="Rectángulo redondeado 81"/>
          <p:cNvSpPr/>
          <p:nvPr/>
        </p:nvSpPr>
        <p:spPr>
          <a:xfrm>
            <a:off x="1600163" y="3009724"/>
            <a:ext cx="1741143" cy="61559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2) Separation and samples</a:t>
            </a:r>
            <a:endParaRPr lang="en-US" dirty="0"/>
          </a:p>
        </p:txBody>
      </p:sp>
      <p:sp>
        <p:nvSpPr>
          <p:cNvPr id="83" name="Rectángulo redondeado 82"/>
          <p:cNvSpPr/>
          <p:nvPr/>
        </p:nvSpPr>
        <p:spPr>
          <a:xfrm>
            <a:off x="3551638" y="2078999"/>
            <a:ext cx="1901545" cy="6155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3) Activation: thermal reactor</a:t>
            </a:r>
            <a:endParaRPr lang="en-US" dirty="0"/>
          </a:p>
        </p:txBody>
      </p:sp>
      <p:sp>
        <p:nvSpPr>
          <p:cNvPr id="84" name="Rectángulo redondeado 83"/>
          <p:cNvSpPr/>
          <p:nvPr/>
        </p:nvSpPr>
        <p:spPr>
          <a:xfrm>
            <a:off x="2739149" y="4549009"/>
            <a:ext cx="2481012" cy="61559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4) TOF + white n beam:</a:t>
            </a:r>
          </a:p>
          <a:p>
            <a:pPr algn="ctr"/>
            <a:r>
              <a:rPr lang="en-US" dirty="0" smtClean="0"/>
              <a:t>Pointwise cross section </a:t>
            </a:r>
          </a:p>
        </p:txBody>
      </p:sp>
      <p:sp>
        <p:nvSpPr>
          <p:cNvPr id="85" name="Rectángulo redondeado 84"/>
          <p:cNvSpPr/>
          <p:nvPr/>
        </p:nvSpPr>
        <p:spPr>
          <a:xfrm>
            <a:off x="6876257" y="5487140"/>
            <a:ext cx="2168220" cy="61559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5) Activation:</a:t>
            </a:r>
          </a:p>
          <a:p>
            <a:pPr algn="ctr"/>
            <a:r>
              <a:rPr lang="en-US" dirty="0" smtClean="0"/>
              <a:t>Quasi-stellar spectra</a:t>
            </a:r>
            <a:endParaRPr lang="en-US" dirty="0"/>
          </a:p>
        </p:txBody>
      </p:sp>
      <p:sp>
        <p:nvSpPr>
          <p:cNvPr id="86" name="Rectángulo redondeado 85"/>
          <p:cNvSpPr/>
          <p:nvPr/>
        </p:nvSpPr>
        <p:spPr>
          <a:xfrm>
            <a:off x="6033932" y="3660964"/>
            <a:ext cx="1901545" cy="6155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6) Activation: thermal reactor</a:t>
            </a:r>
            <a:endParaRPr lang="en-US" dirty="0"/>
          </a:p>
        </p:txBody>
      </p:sp>
      <p:cxnSp>
        <p:nvCxnSpPr>
          <p:cNvPr id="15" name="Conector recto de flecha 14"/>
          <p:cNvCxnSpPr/>
          <p:nvPr/>
        </p:nvCxnSpPr>
        <p:spPr>
          <a:xfrm flipH="1" flipV="1">
            <a:off x="3676516" y="3245634"/>
            <a:ext cx="60764" cy="2591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Conector recto de flecha 89"/>
          <p:cNvCxnSpPr/>
          <p:nvPr/>
        </p:nvCxnSpPr>
        <p:spPr>
          <a:xfrm flipH="1">
            <a:off x="3688456" y="3922271"/>
            <a:ext cx="165578" cy="2500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3" name="Elipse 92"/>
          <p:cNvSpPr/>
          <p:nvPr/>
        </p:nvSpPr>
        <p:spPr>
          <a:xfrm>
            <a:off x="2348236" y="4240022"/>
            <a:ext cx="800810" cy="363479"/>
          </a:xfrm>
          <a:prstGeom prst="ellipse">
            <a:avLst/>
          </a:prstGeom>
          <a:noFill/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Elipse 94"/>
          <p:cNvSpPr/>
          <p:nvPr/>
        </p:nvSpPr>
        <p:spPr>
          <a:xfrm>
            <a:off x="3104852" y="4052525"/>
            <a:ext cx="770895" cy="363479"/>
          </a:xfrm>
          <a:prstGeom prst="ellipse">
            <a:avLst/>
          </a:prstGeom>
          <a:noFill/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Elipse 96"/>
          <p:cNvSpPr/>
          <p:nvPr/>
        </p:nvSpPr>
        <p:spPr>
          <a:xfrm>
            <a:off x="7589288" y="6384172"/>
            <a:ext cx="887182" cy="522283"/>
          </a:xfrm>
          <a:prstGeom prst="ellipse">
            <a:avLst/>
          </a:prstGeom>
          <a:noFill/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Elipse 74"/>
          <p:cNvSpPr/>
          <p:nvPr/>
        </p:nvSpPr>
        <p:spPr>
          <a:xfrm>
            <a:off x="7878729" y="6381328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Elipse 78"/>
          <p:cNvSpPr/>
          <p:nvPr/>
        </p:nvSpPr>
        <p:spPr>
          <a:xfrm>
            <a:off x="3275856" y="378904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6965699"/>
      </p:ext>
    </p:extLst>
  </p:cSld>
  <p:clrMapOvr>
    <a:masterClrMapping/>
  </p:clrMapOvr>
  <p:transition advTm="1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0" grpId="0" animBg="1"/>
      <p:bldP spid="6" grpId="0" animBg="1"/>
      <p:bldP spid="6" grpId="1" animBg="1"/>
      <p:bldP spid="81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93" grpId="0" animBg="1"/>
      <p:bldP spid="95" grpId="0" animBg="1"/>
      <p:bldP spid="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163" y="3603142"/>
            <a:ext cx="78367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--------------------------------------------------------------------------------</a:t>
            </a:r>
            <a:endParaRPr lang="en-GB" b="1" baseline="30000" dirty="0">
              <a:latin typeface="Calibri" panose="020F0502020204030204" pitchFamily="34" charset="0"/>
            </a:endParaRPr>
          </a:p>
          <a:p>
            <a:r>
              <a:rPr lang="en-US" sz="2400" b="1" baseline="30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171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Tm: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baseline="30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170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Er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GB" sz="20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n,</a:t>
            </a:r>
            <a:r>
              <a:rPr lang="en-GB" sz="2000" dirty="0" err="1" smtClean="0">
                <a:solidFill>
                  <a:schemeClr val="accent5">
                    <a:lumMod val="50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r>
              <a:rPr lang="en-GB" sz="2000" baseline="30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171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Er(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en-GB" sz="2000" baseline="30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7.5h)</a:t>
            </a:r>
            <a:r>
              <a:rPr lang="en-US" sz="2000" baseline="30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171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T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m   	(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enrichment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1.8%)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~3.6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mg of </a:t>
            </a:r>
            <a:r>
              <a:rPr lang="en-US" sz="2400" b="1" baseline="30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171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Tm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(1.9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y) [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1.3 1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0</a:t>
            </a:r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19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atoms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]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97032" y="1755225"/>
            <a:ext cx="2952328" cy="2033815"/>
            <a:chOff x="6174691" y="2425254"/>
            <a:chExt cx="2808002" cy="1892071"/>
          </a:xfrm>
        </p:grpSpPr>
        <p:pic>
          <p:nvPicPr>
            <p:cNvPr id="1026" name="Picture 2" descr="http://www.idi.mineco.gob.es/stfls/MICINN/Investigacion/IMAGENES/Piscina%20reactor%20ILL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4691" y="2425254"/>
              <a:ext cx="2805733" cy="189207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7634" y="2432131"/>
              <a:ext cx="935059" cy="832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79797" y="1405225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Production via (</a:t>
            </a:r>
            <a:r>
              <a:rPr lang="en-US" sz="2000" b="1" dirty="0" err="1" smtClean="0">
                <a:latin typeface="Calibri" panose="020F0502020204030204" pitchFamily="34" charset="0"/>
              </a:rPr>
              <a:t>n,g</a:t>
            </a:r>
            <a:r>
              <a:rPr lang="en-US" sz="2000" b="1" dirty="0" smtClean="0">
                <a:latin typeface="Calibri" panose="020F0502020204030204" pitchFamily="34" charset="0"/>
              </a:rPr>
              <a:t>) or (n,</a:t>
            </a:r>
            <a:r>
              <a:rPr lang="en-US" sz="2000" b="1" dirty="0">
                <a:latin typeface="Calibri" panose="020F0502020204030204" pitchFamily="34" charset="0"/>
              </a:rPr>
              <a:t> g</a:t>
            </a:r>
            <a:r>
              <a:rPr lang="en-US" sz="2000" b="1" dirty="0" smtClean="0">
                <a:latin typeface="Calibri" panose="020F0502020204030204" pitchFamily="34" charset="0"/>
              </a:rPr>
              <a:t>)+b</a:t>
            </a:r>
            <a:r>
              <a:rPr lang="en-US" sz="2000" b="1" baseline="30000" dirty="0" smtClean="0">
                <a:latin typeface="Calibri" panose="020F0502020204030204" pitchFamily="34" charset="0"/>
              </a:rPr>
              <a:t>-</a:t>
            </a:r>
            <a:r>
              <a:rPr lang="en-US" sz="2000" b="1" dirty="0" smtClean="0">
                <a:latin typeface="Calibri" panose="020F0502020204030204" pitchFamily="34" charset="0"/>
              </a:rPr>
              <a:t> at the ILL research reactor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[Contact: Ulli Koester]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	Neutron flux: 1.5x10</a:t>
            </a:r>
            <a:r>
              <a:rPr lang="en-US" sz="2000" baseline="30000" dirty="0" smtClean="0">
                <a:latin typeface="Calibri" panose="020F0502020204030204" pitchFamily="34" charset="0"/>
              </a:rPr>
              <a:t>15</a:t>
            </a:r>
            <a:r>
              <a:rPr lang="en-US" sz="2000" dirty="0" smtClean="0">
                <a:latin typeface="Calibri" panose="020F0502020204030204" pitchFamily="34" charset="0"/>
              </a:rPr>
              <a:t> n/cm</a:t>
            </a:r>
            <a:r>
              <a:rPr lang="en-US" sz="2000" baseline="30000" dirty="0" smtClean="0">
                <a:latin typeface="Calibri" panose="020F0502020204030204" pitchFamily="34" charset="0"/>
              </a:rPr>
              <a:t>2</a:t>
            </a:r>
            <a:r>
              <a:rPr lang="en-US" sz="2000" dirty="0" smtClean="0">
                <a:latin typeface="Calibri" panose="020F0502020204030204" pitchFamily="34" charset="0"/>
              </a:rPr>
              <a:t>/s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	Irradiation time: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55 days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0664" y="104144"/>
            <a:ext cx="5923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Preparation of 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radioactive targets </a:t>
            </a:r>
          </a:p>
        </p:txBody>
      </p:sp>
      <p:pic>
        <p:nvPicPr>
          <p:cNvPr id="10" name="Picture 4" descr="171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43781" y="888141"/>
            <a:ext cx="1289267" cy="4246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3"/>
          <p:cNvSpPr txBox="1"/>
          <p:nvPr/>
        </p:nvSpPr>
        <p:spPr>
          <a:xfrm>
            <a:off x="107504" y="5405154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Chemical separation and targets @ PSI</a:t>
            </a:r>
            <a:r>
              <a:rPr lang="en-US" sz="2000" dirty="0">
                <a:latin typeface="Calibri" panose="020F0502020204030204" pitchFamily="34" charset="0"/>
              </a:rPr>
              <a:t> [Contact</a:t>
            </a:r>
            <a:r>
              <a:rPr lang="en-US" sz="2000" dirty="0" smtClean="0">
                <a:latin typeface="Calibri" panose="020F0502020204030204" pitchFamily="34" charset="0"/>
              </a:rPr>
              <a:t>: Stephan </a:t>
            </a:r>
            <a:r>
              <a:rPr lang="en-US" sz="2000" dirty="0" err="1" smtClean="0">
                <a:latin typeface="Calibri" panose="020F0502020204030204" pitchFamily="34" charset="0"/>
              </a:rPr>
              <a:t>Heinitz</a:t>
            </a:r>
            <a:r>
              <a:rPr lang="en-US" sz="2000" dirty="0" smtClean="0">
                <a:latin typeface="Calibri" panose="020F0502020204030204" pitchFamily="34" charset="0"/>
              </a:rPr>
              <a:t>]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328866" y="4722723"/>
            <a:ext cx="6259358" cy="1946637"/>
            <a:chOff x="971600" y="2420888"/>
            <a:chExt cx="6259358" cy="1946637"/>
          </a:xfrm>
        </p:grpSpPr>
        <p:grpSp>
          <p:nvGrpSpPr>
            <p:cNvPr id="17" name="Grupo 16"/>
            <p:cNvGrpSpPr/>
            <p:nvPr/>
          </p:nvGrpSpPr>
          <p:grpSpPr>
            <a:xfrm>
              <a:off x="3898560" y="4086541"/>
              <a:ext cx="795337" cy="239712"/>
              <a:chOff x="3898560" y="4086541"/>
              <a:chExt cx="795337" cy="239712"/>
            </a:xfrm>
          </p:grpSpPr>
          <p:cxnSp>
            <p:nvCxnSpPr>
              <p:cNvPr id="40" name="Straight Arrow Connector 18"/>
              <p:cNvCxnSpPr/>
              <p:nvPr/>
            </p:nvCxnSpPr>
            <p:spPr bwMode="auto">
              <a:xfrm flipH="1" flipV="1">
                <a:off x="4389097" y="4152199"/>
                <a:ext cx="304800" cy="635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20"/>
              <p:cNvCxnSpPr/>
              <p:nvPr/>
            </p:nvCxnSpPr>
            <p:spPr bwMode="auto">
              <a:xfrm flipH="1" flipV="1">
                <a:off x="3898560" y="4086541"/>
                <a:ext cx="795336" cy="239712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o 17"/>
            <p:cNvGrpSpPr/>
            <p:nvPr/>
          </p:nvGrpSpPr>
          <p:grpSpPr>
            <a:xfrm>
              <a:off x="971600" y="2420888"/>
              <a:ext cx="6259358" cy="1946637"/>
              <a:chOff x="971600" y="2420888"/>
              <a:chExt cx="6259358" cy="1946637"/>
            </a:xfrm>
          </p:grpSpPr>
          <p:grpSp>
            <p:nvGrpSpPr>
              <p:cNvPr id="19" name="Grupo 18"/>
              <p:cNvGrpSpPr/>
              <p:nvPr/>
            </p:nvGrpSpPr>
            <p:grpSpPr>
              <a:xfrm>
                <a:off x="4694301" y="3582485"/>
                <a:ext cx="2536657" cy="785040"/>
                <a:chOff x="4694301" y="3582485"/>
                <a:chExt cx="2536657" cy="785040"/>
              </a:xfrm>
            </p:grpSpPr>
            <p:sp>
              <p:nvSpPr>
                <p:cNvPr id="37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4694301" y="4020843"/>
                  <a:ext cx="2037980" cy="2097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1400" dirty="0">
                      <a:latin typeface="Calibri" pitchFamily="34" charset="0"/>
                    </a:rPr>
                    <a:t>PCB frame (50 mm diameter)</a:t>
                  </a:r>
                  <a:endParaRPr lang="es-ES_tradnl" altLang="en-US" sz="1400" dirty="0">
                    <a:latin typeface="Calibri" pitchFamily="34" charset="0"/>
                  </a:endParaRPr>
                </a:p>
              </p:txBody>
            </p:sp>
            <p:sp>
              <p:nvSpPr>
                <p:cNvPr id="38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4694301" y="4157811"/>
                  <a:ext cx="1001473" cy="2097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1400" dirty="0">
                      <a:latin typeface="Calibri" pitchFamily="34" charset="0"/>
                    </a:rPr>
                    <a:t>Mylar (5 </a:t>
                  </a:r>
                  <a:r>
                    <a:rPr lang="en-US" altLang="en-US" sz="1400" dirty="0">
                      <a:latin typeface="Symbol" pitchFamily="18" charset="2"/>
                    </a:rPr>
                    <a:t>m</a:t>
                  </a:r>
                  <a:r>
                    <a:rPr lang="en-US" altLang="en-US" sz="1400" dirty="0">
                      <a:latin typeface="Calibri" pitchFamily="34" charset="0"/>
                    </a:rPr>
                    <a:t>m) </a:t>
                  </a:r>
                  <a:endParaRPr lang="es-ES_tradnl" altLang="en-US" sz="1400" dirty="0">
                    <a:latin typeface="Calibri" pitchFamily="34" charset="0"/>
                  </a:endParaRPr>
                </a:p>
              </p:txBody>
            </p:sp>
            <p:sp>
              <p:nvSpPr>
                <p:cNvPr id="39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4694301" y="3582485"/>
                  <a:ext cx="253665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1400" baseline="30000" dirty="0" smtClean="0">
                      <a:latin typeface="Calibri" pitchFamily="34" charset="0"/>
                    </a:rPr>
                    <a:t>147</a:t>
                  </a:r>
                  <a:r>
                    <a:rPr lang="en-US" altLang="en-US" sz="1400" dirty="0">
                      <a:latin typeface="Calibri" pitchFamily="34" charset="0"/>
                    </a:rPr>
                    <a:t>P</a:t>
                  </a:r>
                  <a:r>
                    <a:rPr lang="en-US" altLang="en-US" sz="1400" dirty="0" smtClean="0">
                      <a:latin typeface="Calibri" pitchFamily="34" charset="0"/>
                    </a:rPr>
                    <a:t>m </a:t>
                  </a:r>
                  <a:r>
                    <a:rPr lang="en-US" altLang="en-US" sz="1400" dirty="0">
                      <a:latin typeface="Calibri" pitchFamily="34" charset="0"/>
                    </a:rPr>
                    <a:t>deposit (20 mm diameter)</a:t>
                  </a:r>
                  <a:endParaRPr lang="es-ES_tradnl" altLang="en-US" sz="1400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0" name="Group 10"/>
              <p:cNvGrpSpPr>
                <a:grpSpLocks/>
              </p:cNvGrpSpPr>
              <p:nvPr/>
            </p:nvGrpSpPr>
            <p:grpSpPr bwMode="auto">
              <a:xfrm>
                <a:off x="971600" y="2420888"/>
                <a:ext cx="5480182" cy="1754326"/>
                <a:chOff x="839215" y="2775619"/>
                <a:chExt cx="6449052" cy="2574656"/>
              </a:xfrm>
            </p:grpSpPr>
            <p:sp>
              <p:nvSpPr>
                <p:cNvPr id="21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5220072" y="4762671"/>
                  <a:ext cx="2068195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1400" dirty="0">
                      <a:latin typeface="Calibri" pitchFamily="34" charset="0"/>
                    </a:rPr>
                    <a:t>Aluminum (7 </a:t>
                  </a:r>
                  <a:r>
                    <a:rPr lang="en-US" altLang="en-US" sz="1400" dirty="0">
                      <a:latin typeface="Symbol" pitchFamily="18" charset="2"/>
                    </a:rPr>
                    <a:t>m</a:t>
                  </a:r>
                  <a:r>
                    <a:rPr lang="en-US" altLang="en-US" sz="1400" dirty="0">
                      <a:latin typeface="Calibri" pitchFamily="34" charset="0"/>
                    </a:rPr>
                    <a:t>m) backing</a:t>
                  </a:r>
                  <a:endParaRPr lang="es-ES_tradnl" altLang="en-US" sz="1400" dirty="0">
                    <a:latin typeface="Calibri" pitchFamily="34" charset="0"/>
                  </a:endParaRPr>
                </a:p>
              </p:txBody>
            </p:sp>
            <p:cxnSp>
              <p:nvCxnSpPr>
                <p:cNvPr id="22" name="Straight Arrow Connector 22"/>
                <p:cNvCxnSpPr/>
                <p:nvPr/>
              </p:nvCxnSpPr>
              <p:spPr>
                <a:xfrm flipH="1">
                  <a:off x="4283648" y="4909632"/>
                  <a:ext cx="935948" cy="17007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4"/>
                <p:cNvCxnSpPr/>
                <p:nvPr/>
              </p:nvCxnSpPr>
              <p:spPr>
                <a:xfrm flipH="1">
                  <a:off x="4020237" y="4762671"/>
                  <a:ext cx="1199835" cy="230591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" name="Group 25"/>
                <p:cNvGrpSpPr>
                  <a:grpSpLocks/>
                </p:cNvGrpSpPr>
                <p:nvPr/>
              </p:nvGrpSpPr>
              <p:grpSpPr bwMode="auto">
                <a:xfrm>
                  <a:off x="1980204" y="5055053"/>
                  <a:ext cx="2880705" cy="202193"/>
                  <a:chOff x="2052212" y="3326861"/>
                  <a:chExt cx="2880705" cy="202193"/>
                </a:xfrm>
              </p:grpSpPr>
              <p:sp>
                <p:nvSpPr>
                  <p:cNvPr id="32" name="Rectangle 33"/>
                  <p:cNvSpPr/>
                  <p:nvPr/>
                </p:nvSpPr>
                <p:spPr>
                  <a:xfrm flipV="1">
                    <a:off x="2892885" y="3326861"/>
                    <a:ext cx="1137711" cy="4659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es-ES_tradnl"/>
                  </a:p>
                </p:txBody>
              </p:sp>
              <p:sp>
                <p:nvSpPr>
                  <p:cNvPr id="33" name="Rectangle 34"/>
                  <p:cNvSpPr/>
                  <p:nvPr/>
                </p:nvSpPr>
                <p:spPr>
                  <a:xfrm>
                    <a:off x="2627606" y="3350159"/>
                    <a:ext cx="1729917" cy="4659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es-ES_tradnl"/>
                  </a:p>
                </p:txBody>
              </p:sp>
              <p:sp>
                <p:nvSpPr>
                  <p:cNvPr id="34" name="Rectangle 35"/>
                  <p:cNvSpPr/>
                  <p:nvPr/>
                </p:nvSpPr>
                <p:spPr>
                  <a:xfrm>
                    <a:off x="2052212" y="3357149"/>
                    <a:ext cx="287697" cy="144449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es-ES_tradnl"/>
                  </a:p>
                </p:txBody>
              </p:sp>
              <p:sp>
                <p:nvSpPr>
                  <p:cNvPr id="35" name="Rectangle 36"/>
                  <p:cNvSpPr/>
                  <p:nvPr/>
                </p:nvSpPr>
                <p:spPr>
                  <a:xfrm>
                    <a:off x="4645220" y="3384605"/>
                    <a:ext cx="287697" cy="144449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es-ES_tradnl"/>
                  </a:p>
                </p:txBody>
              </p:sp>
              <p:cxnSp>
                <p:nvCxnSpPr>
                  <p:cNvPr id="36" name="Straight Connector 37"/>
                  <p:cNvCxnSpPr/>
                  <p:nvPr/>
                </p:nvCxnSpPr>
                <p:spPr>
                  <a:xfrm>
                    <a:off x="2339909" y="3389767"/>
                    <a:ext cx="2305311" cy="0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26"/>
                <p:cNvGrpSpPr>
                  <a:grpSpLocks/>
                </p:cNvGrpSpPr>
                <p:nvPr/>
              </p:nvGrpSpPr>
              <p:grpSpPr bwMode="auto">
                <a:xfrm rot="10800000">
                  <a:off x="1974600" y="4912432"/>
                  <a:ext cx="2880705" cy="147281"/>
                  <a:chOff x="2056447" y="3320183"/>
                  <a:chExt cx="2880705" cy="147281"/>
                </a:xfrm>
              </p:grpSpPr>
              <p:sp>
                <p:nvSpPr>
                  <p:cNvPr id="27" name="Rectangle 28"/>
                  <p:cNvSpPr/>
                  <p:nvPr/>
                </p:nvSpPr>
                <p:spPr>
                  <a:xfrm flipV="1">
                    <a:off x="2958770" y="3320183"/>
                    <a:ext cx="1139578" cy="4659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es-ES_tradnl"/>
                  </a:p>
                </p:txBody>
              </p:sp>
              <p:sp>
                <p:nvSpPr>
                  <p:cNvPr id="28" name="Rectangle 29"/>
                  <p:cNvSpPr/>
                  <p:nvPr/>
                </p:nvSpPr>
                <p:spPr>
                  <a:xfrm>
                    <a:off x="2631841" y="3343482"/>
                    <a:ext cx="1729917" cy="4659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es-ES_tradnl"/>
                  </a:p>
                </p:txBody>
              </p:sp>
              <p:sp>
                <p:nvSpPr>
                  <p:cNvPr id="29" name="Rectangle 30"/>
                  <p:cNvSpPr/>
                  <p:nvPr/>
                </p:nvSpPr>
                <p:spPr>
                  <a:xfrm>
                    <a:off x="2056447" y="3323015"/>
                    <a:ext cx="287697" cy="144449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es-ES_tradnl"/>
                  </a:p>
                </p:txBody>
              </p:sp>
              <p:sp>
                <p:nvSpPr>
                  <p:cNvPr id="30" name="Rectangle 31"/>
                  <p:cNvSpPr/>
                  <p:nvPr/>
                </p:nvSpPr>
                <p:spPr>
                  <a:xfrm>
                    <a:off x="4649455" y="3323014"/>
                    <a:ext cx="287697" cy="144449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es-ES_tradnl"/>
                  </a:p>
                </p:txBody>
              </p:sp>
              <p:cxnSp>
                <p:nvCxnSpPr>
                  <p:cNvPr id="31" name="Straight Connector 32"/>
                  <p:cNvCxnSpPr/>
                  <p:nvPr/>
                </p:nvCxnSpPr>
                <p:spPr>
                  <a:xfrm>
                    <a:off x="2344144" y="3360293"/>
                    <a:ext cx="2305311" cy="0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839215" y="2775619"/>
                  <a:ext cx="1266156" cy="25746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 dirty="0">
                    <a:latin typeface="Calibri" pitchFamily="34" charset="0"/>
                  </a:endParaRPr>
                </a:p>
                <a:p>
                  <a:pPr eaLnBrk="1" hangingPunct="1"/>
                  <a:endParaRPr lang="en-US" altLang="en-US" dirty="0">
                    <a:latin typeface="Calibri" pitchFamily="34" charset="0"/>
                  </a:endParaRPr>
                </a:p>
                <a:p>
                  <a:pPr eaLnBrk="1" hangingPunct="1"/>
                  <a:endParaRPr lang="en-US" altLang="en-US" dirty="0">
                    <a:latin typeface="Calibri" pitchFamily="34" charset="0"/>
                  </a:endParaRPr>
                </a:p>
                <a:p>
                  <a:pPr eaLnBrk="1" hangingPunct="1"/>
                  <a:endParaRPr lang="en-US" altLang="en-US" dirty="0">
                    <a:latin typeface="Calibri" pitchFamily="34" charset="0"/>
                  </a:endParaRPr>
                </a:p>
                <a:p>
                  <a:pPr eaLnBrk="1" hangingPunct="1"/>
                  <a:r>
                    <a:rPr lang="en-US" altLang="en-US" dirty="0">
                      <a:latin typeface="Calibri" pitchFamily="34" charset="0"/>
                    </a:rPr>
                    <a:t>Assembly</a:t>
                  </a:r>
                </a:p>
                <a:p>
                  <a:pPr eaLnBrk="1" hangingPunct="1"/>
                  <a:r>
                    <a:rPr lang="en-US" altLang="en-US" dirty="0">
                      <a:latin typeface="Calibri" pitchFamily="34" charset="0"/>
                    </a:rPr>
                    <a:t>mounted</a:t>
                  </a:r>
                  <a:endParaRPr lang="es-ES_tradnl" altLang="en-US" dirty="0">
                    <a:latin typeface="Calibri" pitchFamily="34" charset="0"/>
                  </a:endParaRPr>
                </a:p>
              </p:txBody>
            </p:sp>
          </p:grpSp>
        </p:grpSp>
      </p:grp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09120"/>
            <a:ext cx="1846150" cy="169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43347" y="6285940"/>
            <a:ext cx="1080119" cy="525882"/>
          </a:xfrm>
        </p:spPr>
        <p:txBody>
          <a:bodyPr/>
          <a:lstStyle/>
          <a:p>
            <a:pPr>
              <a:defRPr/>
            </a:pPr>
            <a:r>
              <a:rPr lang="en-US" dirty="0"/>
              <a:t>6</a:t>
            </a:r>
            <a:endParaRPr lang="en-US" dirty="0"/>
          </a:p>
        </p:txBody>
      </p:sp>
      <p:pic>
        <p:nvPicPr>
          <p:cNvPr id="44" name="Picture 5" descr="http://www.whatisnuclear.com/articles/radioactive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9" y="4543400"/>
            <a:ext cx="783771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"/>
          <p:cNvSpPr txBox="1"/>
          <p:nvPr/>
        </p:nvSpPr>
        <p:spPr>
          <a:xfrm>
            <a:off x="1504515" y="4726885"/>
            <a:ext cx="4780247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Do not exist in </a:t>
            </a:r>
            <a:r>
              <a:rPr lang="en-US" dirty="0" smtClean="0">
                <a:latin typeface="Calibri" panose="020F0502020204030204" pitchFamily="34" charset="0"/>
              </a:rPr>
              <a:t>nature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Small masses produced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Activity </a:t>
            </a:r>
            <a:r>
              <a:rPr lang="en-US" dirty="0" smtClean="0">
                <a:latin typeface="Calibri" panose="020F0502020204030204" pitchFamily="34" charset="0"/>
              </a:rPr>
              <a:t>challenge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to </a:t>
            </a:r>
            <a:r>
              <a:rPr lang="en-US" dirty="0" smtClean="0">
                <a:latin typeface="Calibri" panose="020F0502020204030204" pitchFamily="34" charset="0"/>
              </a:rPr>
              <a:t>handle and measure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46" name="Right Arrow 6"/>
          <p:cNvSpPr/>
          <p:nvPr/>
        </p:nvSpPr>
        <p:spPr>
          <a:xfrm>
            <a:off x="1048885" y="4834026"/>
            <a:ext cx="349565" cy="3231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369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535360" cy="319982"/>
          </a:xfrm>
          <a:prstGeom prst="ellipse">
            <a:avLst/>
          </a:prstGeom>
        </p:spPr>
        <p:txBody>
          <a:bodyPr/>
          <a:lstStyle/>
          <a:p>
            <a:r>
              <a:rPr lang="es-ES_tradnl" dirty="0" smtClean="0"/>
              <a:t>7</a:t>
            </a:r>
            <a:endParaRPr lang="es-ES_tradnl" dirty="0"/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304800" y="152400"/>
            <a:ext cx="8566150" cy="31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endParaRPr lang="en-GB" sz="3600" dirty="0">
              <a:solidFill>
                <a:srgbClr val="3366CC"/>
              </a:solidFill>
              <a:latin typeface="Calibri" pitchFamily="34" charset="0"/>
            </a:endParaRPr>
          </a:p>
        </p:txBody>
      </p:sp>
      <p:sp>
        <p:nvSpPr>
          <p:cNvPr id="27" name="Título 1"/>
          <p:cNvSpPr>
            <a:spLocks noGrp="1"/>
          </p:cNvSpPr>
          <p:nvPr>
            <p:ph type="title"/>
          </p:nvPr>
        </p:nvSpPr>
        <p:spPr>
          <a:xfrm>
            <a:off x="160784" y="194924"/>
            <a:ext cx="8515672" cy="1057450"/>
          </a:xfrm>
        </p:spPr>
        <p:txBody>
          <a:bodyPr/>
          <a:lstStyle/>
          <a:p>
            <a:r>
              <a:rPr lang="es-ES" baseline="30000" dirty="0">
                <a:solidFill>
                  <a:srgbClr val="3366CC"/>
                </a:solidFill>
                <a:latin typeface="Calibri" pitchFamily="34" charset="0"/>
              </a:rPr>
              <a:t>171</a:t>
            </a:r>
            <a:r>
              <a:rPr lang="es-ES" dirty="0">
                <a:solidFill>
                  <a:srgbClr val="3366CC"/>
                </a:solidFill>
                <a:latin typeface="Calibri" pitchFamily="34" charset="0"/>
              </a:rPr>
              <a:t>Tm (n,</a:t>
            </a:r>
            <a:r>
              <a:rPr lang="el-GR" dirty="0">
                <a:solidFill>
                  <a:srgbClr val="3366CC"/>
                </a:solidFill>
                <a:latin typeface="Calibri" pitchFamily="34" charset="0"/>
              </a:rPr>
              <a:t>γ</a:t>
            </a:r>
            <a:r>
              <a:rPr lang="es-ES" dirty="0" smtClean="0">
                <a:solidFill>
                  <a:srgbClr val="3366CC"/>
                </a:solidFill>
                <a:latin typeface="Calibri" pitchFamily="34" charset="0"/>
              </a:rPr>
              <a:t>): </a:t>
            </a:r>
            <a:r>
              <a:rPr lang="es-ES" dirty="0" smtClean="0"/>
              <a:t>MACS </a:t>
            </a:r>
            <a:br>
              <a:rPr lang="es-ES" dirty="0" smtClean="0"/>
            </a:br>
            <a:r>
              <a:rPr lang="es-ES" dirty="0" err="1" smtClean="0"/>
              <a:t>measurement</a:t>
            </a:r>
            <a:r>
              <a:rPr lang="es-ES" dirty="0" smtClean="0"/>
              <a:t> @ </a:t>
            </a:r>
            <a:r>
              <a:rPr lang="es-ES" dirty="0" err="1" smtClean="0"/>
              <a:t>LiLiT</a:t>
            </a:r>
            <a:r>
              <a:rPr lang="es-ES" dirty="0" smtClean="0"/>
              <a:t> 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28" name="Marcador de contenido 10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066354" y="1453666"/>
            <a:ext cx="2758177" cy="335037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21" y="1611365"/>
            <a:ext cx="5265755" cy="3462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/>
          <a:srcRect b="21653"/>
          <a:stretch/>
        </p:blipFill>
        <p:spPr>
          <a:xfrm>
            <a:off x="6876256" y="5044492"/>
            <a:ext cx="1468049" cy="1353989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1691680" y="1814025"/>
            <a:ext cx="3744445" cy="3056687"/>
            <a:chOff x="1158040" y="1642132"/>
            <a:chExt cx="3744445" cy="3056687"/>
          </a:xfrm>
        </p:grpSpPr>
        <p:grpSp>
          <p:nvGrpSpPr>
            <p:cNvPr id="32" name="Grupo 31"/>
            <p:cNvGrpSpPr/>
            <p:nvPr/>
          </p:nvGrpSpPr>
          <p:grpSpPr>
            <a:xfrm>
              <a:off x="1158040" y="1642132"/>
              <a:ext cx="3744445" cy="3056687"/>
              <a:chOff x="3212367" y="2924944"/>
              <a:chExt cx="2252924" cy="2090062"/>
            </a:xfrm>
          </p:grpSpPr>
          <p:grpSp>
            <p:nvGrpSpPr>
              <p:cNvPr id="34" name="Grupo 33"/>
              <p:cNvGrpSpPr/>
              <p:nvPr/>
            </p:nvGrpSpPr>
            <p:grpSpPr>
              <a:xfrm>
                <a:off x="3212367" y="2924944"/>
                <a:ext cx="2252924" cy="2090062"/>
                <a:chOff x="3212367" y="2924944"/>
                <a:chExt cx="2252924" cy="2090062"/>
              </a:xfrm>
            </p:grpSpPr>
            <p:pic>
              <p:nvPicPr>
                <p:cNvPr id="39" name="Imagen 3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12367" y="2924944"/>
                  <a:ext cx="2252924" cy="2090062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sp>
              <p:nvSpPr>
                <p:cNvPr id="40" name="Rectángulo 39"/>
                <p:cNvSpPr/>
                <p:nvPr/>
              </p:nvSpPr>
              <p:spPr>
                <a:xfrm>
                  <a:off x="4198208" y="2996952"/>
                  <a:ext cx="1152128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 smtClean="0"/>
                    <a:t>2</a:t>
                  </a:r>
                  <a:endParaRPr lang="es-ES" dirty="0"/>
                </a:p>
              </p:txBody>
            </p:sp>
          </p:grpSp>
          <p:cxnSp>
            <p:nvCxnSpPr>
              <p:cNvPr id="35" name="Conector recto de flecha 34"/>
              <p:cNvCxnSpPr/>
              <p:nvPr/>
            </p:nvCxnSpPr>
            <p:spPr>
              <a:xfrm flipH="1">
                <a:off x="4283968" y="3645024"/>
                <a:ext cx="216024" cy="216024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CuadroTexto 35"/>
              <p:cNvSpPr txBox="1"/>
              <p:nvPr/>
            </p:nvSpPr>
            <p:spPr>
              <a:xfrm>
                <a:off x="4427984" y="3429000"/>
                <a:ext cx="6476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dirty="0" err="1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Stellar</a:t>
                </a:r>
                <a:endParaRPr lang="es-ES" sz="1400" dirty="0" smtClean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37" name="Conector recto de flecha 36"/>
              <p:cNvCxnSpPr/>
              <p:nvPr/>
            </p:nvCxnSpPr>
            <p:spPr>
              <a:xfrm flipH="1">
                <a:off x="4299177" y="4005064"/>
                <a:ext cx="216024" cy="21602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CuadroTexto 37"/>
              <p:cNvSpPr txBox="1"/>
              <p:nvPr/>
            </p:nvSpPr>
            <p:spPr>
              <a:xfrm>
                <a:off x="4290733" y="3772733"/>
                <a:ext cx="11522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Experimental</a:t>
                </a:r>
              </a:p>
            </p:txBody>
          </p:sp>
        </p:grpSp>
        <p:sp>
          <p:nvSpPr>
            <p:cNvPr id="33" name="CuadroTexto 32"/>
            <p:cNvSpPr txBox="1"/>
            <p:nvPr/>
          </p:nvSpPr>
          <p:spPr>
            <a:xfrm>
              <a:off x="3133253" y="1695450"/>
              <a:ext cx="15492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ES" dirty="0" smtClean="0">
                  <a:latin typeface="Calibri" panose="020F0502020204030204" pitchFamily="34" charset="0"/>
                </a:rPr>
                <a:t>2x10</a:t>
              </a:r>
              <a:r>
                <a:rPr lang="es-ES" baseline="30000" dirty="0" smtClean="0">
                  <a:latin typeface="Calibri" panose="020F0502020204030204" pitchFamily="34" charset="0"/>
                </a:rPr>
                <a:t>10</a:t>
              </a:r>
              <a:r>
                <a:rPr lang="es-ES" dirty="0" smtClean="0">
                  <a:latin typeface="Calibri" panose="020F0502020204030204" pitchFamily="34" charset="0"/>
                </a:rPr>
                <a:t> n/s/</a:t>
              </a:r>
              <a:r>
                <a:rPr lang="es-ES" dirty="0" err="1" smtClean="0">
                  <a:latin typeface="Calibri" panose="020F0502020204030204" pitchFamily="34" charset="0"/>
                </a:rPr>
                <a:t>mA</a:t>
              </a:r>
              <a:endParaRPr lang="es-ES" dirty="0" smtClean="0">
                <a:latin typeface="Calibri" panose="020F0502020204030204" pitchFamily="34" charset="0"/>
              </a:endParaRPr>
            </a:p>
            <a:p>
              <a:pPr algn="r"/>
              <a:r>
                <a:rPr lang="es-ES" dirty="0" smtClean="0">
                  <a:latin typeface="Calibri" panose="020F0502020204030204" pitchFamily="34" charset="0"/>
                </a:rPr>
                <a:t>1-2 </a:t>
              </a:r>
              <a:r>
                <a:rPr lang="es-ES" dirty="0" err="1" smtClean="0">
                  <a:latin typeface="Calibri" panose="020F0502020204030204" pitchFamily="34" charset="0"/>
                </a:rPr>
                <a:t>mA</a:t>
              </a:r>
              <a:endParaRPr lang="es-ES" dirty="0" smtClean="0">
                <a:latin typeface="Calibri" panose="020F0502020204030204" pitchFamily="34" charset="0"/>
              </a:endParaRPr>
            </a:p>
            <a:p>
              <a:pPr algn="r"/>
              <a:r>
                <a:rPr lang="es-ES" dirty="0" smtClean="0">
                  <a:latin typeface="Calibri" panose="020F0502020204030204" pitchFamily="34" charset="0"/>
                </a:rPr>
                <a:t>~2 kW</a:t>
              </a:r>
            </a:p>
          </p:txBody>
        </p:sp>
      </p:grpSp>
      <p:sp>
        <p:nvSpPr>
          <p:cNvPr id="41" name="Rectángulo 40"/>
          <p:cNvSpPr/>
          <p:nvPr/>
        </p:nvSpPr>
        <p:spPr>
          <a:xfrm>
            <a:off x="2452854" y="5260146"/>
            <a:ext cx="370419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lang="es-ES" sz="24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Lithium</a:t>
            </a:r>
            <a:r>
              <a:rPr lang="es-ES" sz="24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Target</a:t>
            </a:r>
            <a:r>
              <a:rPr lang="es-E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(@SARAF, Israel</a:t>
            </a:r>
            <a:r>
              <a:rPr lang="es-E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35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535360" cy="319982"/>
          </a:xfrm>
          <a:prstGeom prst="ellipse">
            <a:avLst/>
          </a:prstGeom>
        </p:spPr>
        <p:txBody>
          <a:bodyPr/>
          <a:lstStyle/>
          <a:p>
            <a:r>
              <a:rPr lang="es-ES_tradnl" dirty="0"/>
              <a:t>8</a:t>
            </a:r>
            <a:endParaRPr lang="es-ES_tradnl" dirty="0"/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304800" y="152400"/>
            <a:ext cx="8566150" cy="31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endParaRPr lang="en-GB" sz="3600" dirty="0">
              <a:solidFill>
                <a:srgbClr val="3366CC"/>
              </a:solidFill>
              <a:latin typeface="Calibri" pitchFamily="34" charset="0"/>
            </a:endParaRPr>
          </a:p>
        </p:txBody>
      </p:sp>
      <p:sp>
        <p:nvSpPr>
          <p:cNvPr id="27" name="Título 1"/>
          <p:cNvSpPr>
            <a:spLocks noGrp="1"/>
          </p:cNvSpPr>
          <p:nvPr>
            <p:ph type="title"/>
          </p:nvPr>
        </p:nvSpPr>
        <p:spPr>
          <a:xfrm>
            <a:off x="160784" y="201771"/>
            <a:ext cx="8515672" cy="1057450"/>
          </a:xfrm>
        </p:spPr>
        <p:txBody>
          <a:bodyPr/>
          <a:lstStyle/>
          <a:p>
            <a:r>
              <a:rPr lang="es-ES" baseline="30000" dirty="0">
                <a:solidFill>
                  <a:srgbClr val="3366CC"/>
                </a:solidFill>
                <a:latin typeface="Calibri" pitchFamily="34" charset="0"/>
              </a:rPr>
              <a:t>171</a:t>
            </a:r>
            <a:r>
              <a:rPr lang="es-ES" dirty="0">
                <a:solidFill>
                  <a:srgbClr val="3366CC"/>
                </a:solidFill>
                <a:latin typeface="Calibri" pitchFamily="34" charset="0"/>
              </a:rPr>
              <a:t>Tm (n,</a:t>
            </a:r>
            <a:r>
              <a:rPr lang="el-GR" dirty="0">
                <a:solidFill>
                  <a:srgbClr val="3366CC"/>
                </a:solidFill>
                <a:latin typeface="Calibri" pitchFamily="34" charset="0"/>
              </a:rPr>
              <a:t>γ</a:t>
            </a:r>
            <a:r>
              <a:rPr lang="es-ES" dirty="0" smtClean="0">
                <a:solidFill>
                  <a:srgbClr val="3366CC"/>
                </a:solidFill>
                <a:latin typeface="Calibri" pitchFamily="34" charset="0"/>
              </a:rPr>
              <a:t>): </a:t>
            </a:r>
            <a:r>
              <a:rPr lang="es-ES" dirty="0">
                <a:solidFill>
                  <a:srgbClr val="3366CC"/>
                </a:solidFill>
                <a:latin typeface="Calibri" pitchFamily="34" charset="0"/>
              </a:rPr>
              <a:t/>
            </a:r>
            <a:br>
              <a:rPr lang="es-ES" dirty="0">
                <a:solidFill>
                  <a:srgbClr val="3366CC"/>
                </a:solidFill>
                <a:latin typeface="Calibri" pitchFamily="34" charset="0"/>
              </a:rPr>
            </a:br>
            <a:r>
              <a:rPr lang="es-ES" dirty="0" err="1" smtClean="0">
                <a:solidFill>
                  <a:srgbClr val="3366CC"/>
                </a:solidFill>
                <a:latin typeface="Calibri" pitchFamily="34" charset="0"/>
              </a:rPr>
              <a:t>Setup</a:t>
            </a:r>
            <a:r>
              <a:rPr lang="es-ES" dirty="0" smtClean="0">
                <a:solidFill>
                  <a:srgbClr val="3366CC"/>
                </a:solidFill>
                <a:latin typeface="Calibri" pitchFamily="34" charset="0"/>
              </a:rPr>
              <a:t> @ </a:t>
            </a:r>
            <a:r>
              <a:rPr lang="es-ES" dirty="0" err="1" smtClean="0">
                <a:solidFill>
                  <a:srgbClr val="3366CC"/>
                </a:solidFill>
                <a:latin typeface="Calibri" pitchFamily="34" charset="0"/>
              </a:rPr>
              <a:t>LiLiT</a:t>
            </a:r>
            <a:r>
              <a:rPr lang="es-ES" dirty="0" smtClean="0">
                <a:solidFill>
                  <a:srgbClr val="3366CC"/>
                </a:solidFill>
                <a:latin typeface="Calibri" pitchFamily="34" charset="0"/>
              </a:rPr>
              <a:t> </a:t>
            </a:r>
            <a:r>
              <a:rPr lang="es-ES" dirty="0" err="1" smtClean="0">
                <a:solidFill>
                  <a:srgbClr val="3366CC"/>
                </a:solidFill>
                <a:latin typeface="Calibri" pitchFamily="34" charset="0"/>
              </a:rPr>
              <a:t>facility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21" name="Elipse 20"/>
          <p:cNvSpPr/>
          <p:nvPr/>
        </p:nvSpPr>
        <p:spPr>
          <a:xfrm>
            <a:off x="2658817" y="2616092"/>
            <a:ext cx="144016" cy="9396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Conector recto 21"/>
          <p:cNvCxnSpPr>
            <a:stCxn id="21" idx="4"/>
          </p:cNvCxnSpPr>
          <p:nvPr/>
        </p:nvCxnSpPr>
        <p:spPr>
          <a:xfrm>
            <a:off x="2730825" y="3555756"/>
            <a:ext cx="3672408" cy="6462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 rot="20820000">
            <a:off x="2735935" y="2094014"/>
            <a:ext cx="394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latin typeface="Calibri" panose="020F0502020204030204" pitchFamily="34" charset="0"/>
              </a:rPr>
              <a:t>n</a:t>
            </a:r>
            <a:r>
              <a:rPr lang="es-ES" dirty="0" err="1" smtClean="0">
                <a:latin typeface="Calibri" panose="020F0502020204030204" pitchFamily="34" charset="0"/>
              </a:rPr>
              <a:t>eutrons</a:t>
            </a:r>
            <a:r>
              <a:rPr lang="es-ES" dirty="0" smtClean="0">
                <a:latin typeface="Calibri" panose="020F0502020204030204" pitchFamily="34" charset="0"/>
              </a:rPr>
              <a:t> (~</a:t>
            </a:r>
            <a:r>
              <a:rPr lang="es-ES" dirty="0" err="1" smtClean="0">
                <a:latin typeface="Calibri" panose="020F0502020204030204" pitchFamily="34" charset="0"/>
              </a:rPr>
              <a:t>stellar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</a:rPr>
              <a:t>distribution</a:t>
            </a:r>
            <a:r>
              <a:rPr lang="es-ES" dirty="0" smtClean="0">
                <a:latin typeface="Calibri" panose="020F0502020204030204" pitchFamily="34" charset="0"/>
              </a:rPr>
              <a:t> @42 </a:t>
            </a:r>
            <a:r>
              <a:rPr lang="es-ES" dirty="0" err="1" smtClean="0">
                <a:latin typeface="Calibri" panose="020F0502020204030204" pitchFamily="34" charset="0"/>
              </a:rPr>
              <a:t>keV</a:t>
            </a:r>
            <a:r>
              <a:rPr lang="es-ES" dirty="0" smtClean="0">
                <a:latin typeface="Calibri" panose="020F0502020204030204" pitchFamily="34" charset="0"/>
              </a:rPr>
              <a:t>)</a:t>
            </a:r>
          </a:p>
        </p:txBody>
      </p:sp>
      <p:cxnSp>
        <p:nvCxnSpPr>
          <p:cNvPr id="24" name="Conector recto de flecha 23"/>
          <p:cNvCxnSpPr/>
          <p:nvPr/>
        </p:nvCxnSpPr>
        <p:spPr>
          <a:xfrm flipV="1">
            <a:off x="4033139" y="3625984"/>
            <a:ext cx="394845" cy="648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2634246" y="4060456"/>
            <a:ext cx="1211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aseline="30000" dirty="0" smtClean="0">
                <a:latin typeface="Calibri" panose="020F0502020204030204" pitchFamily="34" charset="0"/>
              </a:rPr>
              <a:t>197</a:t>
            </a:r>
            <a:r>
              <a:rPr lang="es-ES" dirty="0" smtClean="0">
                <a:latin typeface="Calibri" panose="020F0502020204030204" pitchFamily="34" charset="0"/>
              </a:rPr>
              <a:t>Au-front</a:t>
            </a:r>
          </a:p>
          <a:p>
            <a:pPr algn="ctr"/>
            <a:r>
              <a:rPr lang="es-ES" dirty="0" smtClean="0">
                <a:latin typeface="Calibri" panose="020F0502020204030204" pitchFamily="34" charset="0"/>
              </a:rPr>
              <a:t>monitor</a:t>
            </a:r>
          </a:p>
        </p:txBody>
      </p:sp>
      <p:cxnSp>
        <p:nvCxnSpPr>
          <p:cNvPr id="26" name="Conector recto de flecha 25"/>
          <p:cNvCxnSpPr/>
          <p:nvPr/>
        </p:nvCxnSpPr>
        <p:spPr>
          <a:xfrm flipH="1" flipV="1">
            <a:off x="4979817" y="3625984"/>
            <a:ext cx="312263" cy="503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/>
          <p:cNvSpPr txBox="1"/>
          <p:nvPr/>
        </p:nvSpPr>
        <p:spPr>
          <a:xfrm>
            <a:off x="4826834" y="4023613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aseline="30000" dirty="0" smtClean="0">
                <a:latin typeface="Calibri" panose="020F0502020204030204" pitchFamily="34" charset="0"/>
              </a:rPr>
              <a:t>197</a:t>
            </a:r>
            <a:r>
              <a:rPr lang="es-ES" dirty="0" smtClean="0">
                <a:latin typeface="Calibri" panose="020F0502020204030204" pitchFamily="34" charset="0"/>
              </a:rPr>
              <a:t>Au-back</a:t>
            </a:r>
          </a:p>
          <a:p>
            <a:pPr algn="ctr"/>
            <a:r>
              <a:rPr lang="es-ES" dirty="0" smtClean="0">
                <a:latin typeface="Calibri" panose="020F0502020204030204" pitchFamily="34" charset="0"/>
              </a:rPr>
              <a:t>monitor</a:t>
            </a:r>
          </a:p>
        </p:txBody>
      </p:sp>
      <p:cxnSp>
        <p:nvCxnSpPr>
          <p:cNvPr id="44" name="Conector recto de flecha 43"/>
          <p:cNvCxnSpPr/>
          <p:nvPr/>
        </p:nvCxnSpPr>
        <p:spPr>
          <a:xfrm>
            <a:off x="581571" y="3049920"/>
            <a:ext cx="20052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/>
          <p:cNvSpPr txBox="1"/>
          <p:nvPr/>
        </p:nvSpPr>
        <p:spPr>
          <a:xfrm>
            <a:off x="257982" y="2683012"/>
            <a:ext cx="21039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latin typeface="Calibri" panose="020F0502020204030204" pitchFamily="34" charset="0"/>
              </a:rPr>
              <a:t>~1.935 </a:t>
            </a:r>
            <a:r>
              <a:rPr lang="es-ES" dirty="0" err="1" smtClean="0">
                <a:latin typeface="Calibri" panose="020F0502020204030204" pitchFamily="34" charset="0"/>
              </a:rPr>
              <a:t>MeV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</a:rPr>
              <a:t>protons</a:t>
            </a:r>
            <a:endParaRPr lang="es-ES" dirty="0" smtClean="0">
              <a:latin typeface="Calibri" panose="020F0502020204030204" pitchFamily="34" charset="0"/>
            </a:endParaRPr>
          </a:p>
          <a:p>
            <a:pPr algn="ctr"/>
            <a:endParaRPr lang="es-ES" sz="800" dirty="0" smtClean="0">
              <a:latin typeface="Calibri" panose="020F0502020204030204" pitchFamily="34" charset="0"/>
            </a:endParaRPr>
          </a:p>
          <a:p>
            <a:pPr algn="ctr"/>
            <a:r>
              <a:rPr lang="es-E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1-2 </a:t>
            </a:r>
            <a:r>
              <a:rPr lang="es-ES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mA</a:t>
            </a:r>
            <a:endParaRPr lang="es-ES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46" name="Conector recto de flecha 45"/>
          <p:cNvCxnSpPr/>
          <p:nvPr/>
        </p:nvCxnSpPr>
        <p:spPr>
          <a:xfrm flipV="1">
            <a:off x="4632236" y="3818513"/>
            <a:ext cx="18002" cy="9786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5323113" y="2608314"/>
            <a:ext cx="3631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latin typeface="Calibri" panose="020F0502020204030204" pitchFamily="34" charset="0"/>
              </a:rPr>
              <a:t>Precise </a:t>
            </a:r>
            <a:r>
              <a:rPr lang="es-ES" dirty="0" err="1" smtClean="0">
                <a:latin typeface="Calibri" panose="020F0502020204030204" pitchFamily="34" charset="0"/>
              </a:rPr>
              <a:t>beam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</a:rPr>
              <a:t>intensity</a:t>
            </a:r>
            <a:r>
              <a:rPr lang="es-ES" dirty="0" smtClean="0">
                <a:latin typeface="Calibri" panose="020F0502020204030204" pitchFamily="34" charset="0"/>
              </a:rPr>
              <a:t> and </a:t>
            </a:r>
            <a:r>
              <a:rPr lang="es-ES" dirty="0" err="1" smtClean="0">
                <a:latin typeface="Calibri" panose="020F0502020204030204" pitchFamily="34" charset="0"/>
              </a:rPr>
              <a:t>energy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</a:rPr>
              <a:t>distribution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</a:rPr>
              <a:t>depend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</a:rPr>
              <a:t>on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</a:rPr>
              <a:t>distance</a:t>
            </a:r>
            <a:r>
              <a:rPr lang="es-ES" dirty="0" smtClean="0">
                <a:latin typeface="Calibri" panose="020F0502020204030204" pitchFamily="34" charset="0"/>
              </a:rPr>
              <a:t> and </a:t>
            </a:r>
            <a:r>
              <a:rPr lang="es-ES" dirty="0" err="1" smtClean="0">
                <a:latin typeface="Calibri" panose="020F0502020204030204" pitchFamily="34" charset="0"/>
              </a:rPr>
              <a:t>angle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</a:rPr>
              <a:t>coverage</a:t>
            </a:r>
            <a:endParaRPr lang="es-ES" dirty="0" smtClean="0">
              <a:latin typeface="Calibri" panose="020F0502020204030204" pitchFamily="34" charset="0"/>
            </a:endParaRPr>
          </a:p>
        </p:txBody>
      </p:sp>
      <p:cxnSp>
        <p:nvCxnSpPr>
          <p:cNvPr id="48" name="Conector recto de flecha 47"/>
          <p:cNvCxnSpPr/>
          <p:nvPr/>
        </p:nvCxnSpPr>
        <p:spPr>
          <a:xfrm>
            <a:off x="4716016" y="2545864"/>
            <a:ext cx="0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/>
          <p:cNvSpPr txBox="1"/>
          <p:nvPr/>
        </p:nvSpPr>
        <p:spPr>
          <a:xfrm rot="16200000">
            <a:off x="4749878" y="2985042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latin typeface="Calibri" panose="020F0502020204030204" pitchFamily="34" charset="0"/>
              </a:rPr>
              <a:t>25 mm</a:t>
            </a:r>
          </a:p>
        </p:txBody>
      </p:sp>
      <p:sp>
        <p:nvSpPr>
          <p:cNvPr id="50" name="CuadroTexto 49"/>
          <p:cNvSpPr txBox="1"/>
          <p:nvPr/>
        </p:nvSpPr>
        <p:spPr>
          <a:xfrm rot="16200000">
            <a:off x="4492043" y="3030814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latin typeface="Calibri" panose="020F0502020204030204" pitchFamily="34" charset="0"/>
              </a:rPr>
              <a:t>22 mm</a:t>
            </a:r>
          </a:p>
        </p:txBody>
      </p:sp>
      <p:cxnSp>
        <p:nvCxnSpPr>
          <p:cNvPr id="51" name="Conector recto de flecha 50"/>
          <p:cNvCxnSpPr>
            <a:endCxn id="21" idx="6"/>
          </p:cNvCxnSpPr>
          <p:nvPr/>
        </p:nvCxnSpPr>
        <p:spPr>
          <a:xfrm flipH="1">
            <a:off x="2802833" y="3085924"/>
            <a:ext cx="158417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/>
          <p:cNvSpPr txBox="1"/>
          <p:nvPr/>
        </p:nvSpPr>
        <p:spPr>
          <a:xfrm>
            <a:off x="3239828" y="2906943"/>
            <a:ext cx="643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latin typeface="Calibri" panose="020F0502020204030204" pitchFamily="34" charset="0"/>
              </a:rPr>
              <a:t> ~12 mm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304800" y="4976008"/>
            <a:ext cx="7995779" cy="1200329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Case1. </a:t>
            </a:r>
            <a:r>
              <a:rPr lang="es-ES" b="1" baseline="300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197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Au(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n,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r>
              <a:rPr lang="es-ES" baseline="300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198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Au -&gt;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es-ES" baseline="300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decay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with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t</a:t>
            </a:r>
            <a:r>
              <a:rPr lang="es-ES" baseline="-250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1/2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=2.69 d -&gt; </a:t>
            </a:r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E</a:t>
            </a:r>
            <a:r>
              <a:rPr lang="es-ES" baseline="-25000" dirty="0" err="1" smtClean="0">
                <a:solidFill>
                  <a:schemeClr val="accent3">
                    <a:lumMod val="50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= 412</a:t>
            </a:r>
          </a:p>
          <a:p>
            <a:endParaRPr lang="es-ES" dirty="0" smtClean="0">
              <a:latin typeface="Calibri" panose="020F0502020204030204" pitchFamily="34" charset="0"/>
            </a:endParaRPr>
          </a:p>
          <a:p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Case2. </a:t>
            </a:r>
            <a:r>
              <a:rPr lang="es-ES" b="1" baseline="30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171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Tm(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n,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r>
              <a:rPr lang="es-ES" baseline="30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172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Tm    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-&gt;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es-ES" baseline="30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decay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with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t</a:t>
            </a:r>
            <a:r>
              <a:rPr lang="es-ES" baseline="-25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1/2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=2.65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d 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-&gt; </a:t>
            </a:r>
            <a:r>
              <a:rPr lang="es-ES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E</a:t>
            </a:r>
            <a:r>
              <a:rPr lang="es-ES" baseline="-25000" dirty="0" err="1" smtClean="0">
                <a:solidFill>
                  <a:schemeClr val="accent5">
                    <a:lumMod val="50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= 1093, 1387, 1529, 1608</a:t>
            </a:r>
            <a:endParaRPr lang="es-ES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b="1" dirty="0">
              <a:latin typeface="Calibri" panose="020F0502020204030204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77905" y="2069847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latin typeface="Calibri" panose="020F0502020204030204" pitchFamily="34" charset="0"/>
              </a:rPr>
              <a:t>Liquid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</a:rPr>
              <a:t>lithium</a:t>
            </a:r>
            <a:r>
              <a:rPr lang="es-ES" dirty="0" smtClean="0">
                <a:latin typeface="Calibri" panose="020F0502020204030204" pitchFamily="34" charset="0"/>
              </a:rPr>
              <a:t>: </a:t>
            </a:r>
            <a:r>
              <a:rPr lang="es-ES" baseline="30000" dirty="0" smtClean="0">
                <a:latin typeface="Calibri" panose="020F0502020204030204" pitchFamily="34" charset="0"/>
              </a:rPr>
              <a:t>7</a:t>
            </a:r>
            <a:r>
              <a:rPr lang="es-ES" dirty="0" smtClean="0">
                <a:latin typeface="Calibri" panose="020F0502020204030204" pitchFamily="34" charset="0"/>
              </a:rPr>
              <a:t>Li(</a:t>
            </a:r>
            <a:r>
              <a:rPr lang="es-ES" dirty="0" err="1" smtClean="0">
                <a:latin typeface="Calibri" panose="020F0502020204030204" pitchFamily="34" charset="0"/>
              </a:rPr>
              <a:t>p,n</a:t>
            </a:r>
            <a:r>
              <a:rPr lang="es-ES" dirty="0" smtClean="0">
                <a:latin typeface="Calibri" panose="020F0502020204030204" pitchFamily="34" charset="0"/>
              </a:rPr>
              <a:t>)</a:t>
            </a:r>
          </a:p>
        </p:txBody>
      </p:sp>
      <p:cxnSp>
        <p:nvCxnSpPr>
          <p:cNvPr id="55" name="Conector recto de flecha 54"/>
          <p:cNvCxnSpPr>
            <a:stCxn id="54" idx="2"/>
            <a:endCxn id="21" idx="0"/>
          </p:cNvCxnSpPr>
          <p:nvPr/>
        </p:nvCxnSpPr>
        <p:spPr>
          <a:xfrm>
            <a:off x="1233029" y="2439179"/>
            <a:ext cx="1497796" cy="176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/>
          <p:nvPr/>
        </p:nvCxnSpPr>
        <p:spPr>
          <a:xfrm>
            <a:off x="4932040" y="2545864"/>
            <a:ext cx="0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ángulo 58"/>
          <p:cNvSpPr/>
          <p:nvPr/>
        </p:nvSpPr>
        <p:spPr>
          <a:xfrm>
            <a:off x="304800" y="4975077"/>
            <a:ext cx="8515672" cy="10108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Rectángulo 59"/>
          <p:cNvSpPr/>
          <p:nvPr/>
        </p:nvSpPr>
        <p:spPr>
          <a:xfrm>
            <a:off x="4427984" y="2564904"/>
            <a:ext cx="72008" cy="10801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Rectángulo 60"/>
          <p:cNvSpPr/>
          <p:nvPr/>
        </p:nvSpPr>
        <p:spPr>
          <a:xfrm>
            <a:off x="4860032" y="2564904"/>
            <a:ext cx="72008" cy="10801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Rectángulo 61"/>
          <p:cNvSpPr/>
          <p:nvPr/>
        </p:nvSpPr>
        <p:spPr>
          <a:xfrm>
            <a:off x="4644008" y="2633352"/>
            <a:ext cx="72008" cy="9396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3" name="Conector recto 62"/>
          <p:cNvCxnSpPr/>
          <p:nvPr/>
        </p:nvCxnSpPr>
        <p:spPr>
          <a:xfrm flipV="1">
            <a:off x="2771800" y="1774596"/>
            <a:ext cx="3672408" cy="86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redondeado 4"/>
          <p:cNvSpPr/>
          <p:nvPr/>
        </p:nvSpPr>
        <p:spPr>
          <a:xfrm>
            <a:off x="6604061" y="5062650"/>
            <a:ext cx="2000387" cy="281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NORMALIZATION</a:t>
            </a:r>
            <a:endParaRPr lang="en-US" dirty="0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6068331" y="5203210"/>
            <a:ext cx="44788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676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304800" y="152400"/>
            <a:ext cx="8566150" cy="31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endParaRPr lang="en-GB" sz="3600" dirty="0">
              <a:solidFill>
                <a:srgbClr val="3366CC"/>
              </a:solidFill>
              <a:latin typeface="Calibri" pitchFamily="34" charset="0"/>
            </a:endParaRPr>
          </a:p>
        </p:txBody>
      </p:sp>
      <p:sp>
        <p:nvSpPr>
          <p:cNvPr id="27" name="Título 1"/>
          <p:cNvSpPr>
            <a:spLocks noGrp="1"/>
          </p:cNvSpPr>
          <p:nvPr>
            <p:ph type="title"/>
          </p:nvPr>
        </p:nvSpPr>
        <p:spPr>
          <a:xfrm>
            <a:off x="160784" y="194924"/>
            <a:ext cx="8515672" cy="1057450"/>
          </a:xfrm>
        </p:spPr>
        <p:txBody>
          <a:bodyPr/>
          <a:lstStyle/>
          <a:p>
            <a:r>
              <a:rPr lang="es-ES" baseline="30000" dirty="0">
                <a:solidFill>
                  <a:srgbClr val="3366CC"/>
                </a:solidFill>
                <a:latin typeface="Calibri" pitchFamily="34" charset="0"/>
              </a:rPr>
              <a:t>171</a:t>
            </a:r>
            <a:r>
              <a:rPr lang="es-ES" dirty="0">
                <a:solidFill>
                  <a:srgbClr val="3366CC"/>
                </a:solidFill>
                <a:latin typeface="Calibri" pitchFamily="34" charset="0"/>
              </a:rPr>
              <a:t>Tm (n,</a:t>
            </a:r>
            <a:r>
              <a:rPr lang="el-GR" dirty="0">
                <a:solidFill>
                  <a:srgbClr val="3366CC"/>
                </a:solidFill>
                <a:latin typeface="Calibri" pitchFamily="34" charset="0"/>
              </a:rPr>
              <a:t>γ</a:t>
            </a:r>
            <a:r>
              <a:rPr lang="es-ES" dirty="0" smtClean="0">
                <a:solidFill>
                  <a:srgbClr val="3366CC"/>
                </a:solidFill>
                <a:latin typeface="Calibri" pitchFamily="34" charset="0"/>
              </a:rPr>
              <a:t>): </a:t>
            </a:r>
            <a:r>
              <a:rPr lang="es-ES" dirty="0" err="1" smtClean="0">
                <a:solidFill>
                  <a:srgbClr val="3366CC"/>
                </a:solidFill>
                <a:latin typeface="Calibri" pitchFamily="34" charset="0"/>
              </a:rPr>
              <a:t>Activated</a:t>
            </a:r>
            <a:r>
              <a:rPr lang="es-ES" dirty="0" smtClean="0">
                <a:solidFill>
                  <a:srgbClr val="3366CC"/>
                </a:solidFill>
                <a:latin typeface="Calibri" pitchFamily="34" charset="0"/>
              </a:rPr>
              <a:t> </a:t>
            </a:r>
            <a:br>
              <a:rPr lang="es-ES" dirty="0" smtClean="0">
                <a:solidFill>
                  <a:srgbClr val="3366CC"/>
                </a:solidFill>
                <a:latin typeface="Calibri" pitchFamily="34" charset="0"/>
              </a:rPr>
            </a:br>
            <a:r>
              <a:rPr lang="es-ES" dirty="0" err="1" smtClean="0">
                <a:solidFill>
                  <a:srgbClr val="3366CC"/>
                </a:solidFill>
                <a:latin typeface="Calibri" pitchFamily="34" charset="0"/>
              </a:rPr>
              <a:t>nuclei</a:t>
            </a:r>
            <a:r>
              <a:rPr lang="es-ES" dirty="0" smtClean="0">
                <a:solidFill>
                  <a:srgbClr val="3366CC"/>
                </a:solidFill>
                <a:latin typeface="Calibri" pitchFamily="34" charset="0"/>
              </a:rPr>
              <a:t> to MACS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825098"/>
            <a:ext cx="3964564" cy="2844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ángulo 21"/>
              <p:cNvSpPr/>
              <p:nvPr/>
            </p:nvSpPr>
            <p:spPr>
              <a:xfrm>
                <a:off x="5936373" y="2780928"/>
                <a:ext cx="2862958" cy="12786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</m:sub>
                      </m:sSub>
                      <m:d>
                        <m:d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𝐴𝑢</m:t>
                          </m:r>
                        </m:e>
                      </m:d>
                      <m:r>
                        <a:rPr lang="es-ES" sz="160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ES" sz="16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subHide m:val="on"/>
                              <m:supHide m:val="on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𝑒𝑣𝑎𝑙𝑢𝑎𝑡𝑒𝑑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𝐴𝑢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e>
                                    <m:sub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𝑑𝐸</m:t>
                                      </m:r>
                                    </m:e>
                                    <m:sub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subHide m:val="on"/>
                              <m:supHide m:val="on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e>
                                    <m:sub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𝑑𝐸</m:t>
                                      </m:r>
                                    </m:e>
                                    <m:sub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𝑑𝐸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2" name="Rectá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73" y="2780928"/>
                <a:ext cx="2862958" cy="12786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ángulo 22"/>
          <p:cNvSpPr/>
          <p:nvPr/>
        </p:nvSpPr>
        <p:spPr>
          <a:xfrm>
            <a:off x="3778795" y="1484784"/>
            <a:ext cx="2232248" cy="59627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Conector recto 23"/>
          <p:cNvCxnSpPr/>
          <p:nvPr/>
        </p:nvCxnSpPr>
        <p:spPr>
          <a:xfrm flipH="1">
            <a:off x="5220072" y="2079371"/>
            <a:ext cx="790971" cy="29648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6084168" y="1484784"/>
            <a:ext cx="921860" cy="59627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Conector recto 25"/>
          <p:cNvCxnSpPr/>
          <p:nvPr/>
        </p:nvCxnSpPr>
        <p:spPr>
          <a:xfrm flipH="1">
            <a:off x="5960910" y="2024508"/>
            <a:ext cx="137502" cy="75642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7020272" y="1998944"/>
            <a:ext cx="1779059" cy="78198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>
            <a:off x="1313248" y="3429000"/>
            <a:ext cx="0" cy="466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>
            <a:off x="7668344" y="4059548"/>
            <a:ext cx="0" cy="593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ángulo redondeado 45"/>
          <p:cNvSpPr/>
          <p:nvPr/>
        </p:nvSpPr>
        <p:spPr>
          <a:xfrm>
            <a:off x="6648933" y="4689086"/>
            <a:ext cx="2277432" cy="1476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Correction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the shape of the flux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the Au ref. MACS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6948264" y="1252374"/>
            <a:ext cx="1693474" cy="102449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ángulo redondeado 47"/>
          <p:cNvSpPr/>
          <p:nvPr/>
        </p:nvSpPr>
        <p:spPr>
          <a:xfrm>
            <a:off x="6573251" y="2403708"/>
            <a:ext cx="2353114" cy="3052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Measured quantity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ángulo 48"/>
              <p:cNvSpPr/>
              <p:nvPr/>
            </p:nvSpPr>
            <p:spPr>
              <a:xfrm>
                <a:off x="185602" y="2348880"/>
                <a:ext cx="5034470" cy="1137106"/>
              </a:xfrm>
              <a:prstGeom prst="rect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𝑘𝑇</m:t>
                          </m:r>
                          <m:r>
                            <a:rPr lang="es-ES" sz="1400" i="0">
                              <a:latin typeface="Cambria Math" panose="02040503050406030204" pitchFamily="18" charset="0"/>
                            </a:rPr>
                            <m:t>=30</m:t>
                          </m:r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𝑘𝑒𝑉</m:t>
                          </m:r>
                        </m:e>
                      </m:d>
                      <m:r>
                        <a:rPr lang="es-E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subSup"/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S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ES" sz="1400" i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𝑙𝑖𝑏</m:t>
                                  </m:r>
                                </m:sub>
                              </m:sSub>
                              <m:r>
                                <a:rPr lang="es-ES" sz="14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𝑇𝑚</m:t>
                              </m:r>
                              <m:r>
                                <a:rPr lang="es-ES" sz="1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s-ES" sz="140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E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E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4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s-ES" sz="1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𝑑𝐸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limLoc m:val="subSup"/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S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ES" sz="1400" i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E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E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4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s-ES" sz="1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𝑑𝐸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f>
                        <m:f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subSup"/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S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ES" sz="1400" i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s-ES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e>
                                    <m:sub>
                                      <m: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  <m:t>𝑑𝐸</m:t>
                                      </m:r>
                                    </m:e>
                                    <m:sub>
                                      <m: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sSub>
                            <m:sSub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e>
                            <m: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limLoc m:val="subSup"/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S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ES" sz="1400" i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𝑙𝑖𝑏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𝑇𝑚</m:t>
                                  </m:r>
                                  <m:r>
                                    <a:rPr lang="es-ES" sz="14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f>
                                <m:f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e>
                                    <m:sub>
                                      <m: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  <m:t>𝑑𝐸</m:t>
                                      </m:r>
                                    </m:e>
                                    <m:sub>
                                      <m: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sSub>
                            <m:sSub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e>
                            <m: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49" name="Rectá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02" y="2348880"/>
                <a:ext cx="5034470" cy="11371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ángulo 49"/>
              <p:cNvSpPr/>
              <p:nvPr/>
            </p:nvSpPr>
            <p:spPr>
              <a:xfrm>
                <a:off x="398117" y="1412776"/>
                <a:ext cx="8528248" cy="692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𝑴𝑨𝑪𝑺</m:t>
                          </m:r>
                        </m:sub>
                      </m:sSub>
                      <m:d>
                        <m:d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𝑻𝒎</m:t>
                          </m:r>
                          <m:r>
                            <a:rPr lang="es-ES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𝒌𝑻</m:t>
                          </m:r>
                          <m:r>
                            <a:rPr lang="es-ES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b="1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𝒌𝒆𝑽</m:t>
                          </m:r>
                        </m:e>
                      </m:d>
                      <m:r>
                        <a:rPr lang="es-E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𝑇𝑚</m:t>
                          </m:r>
                          <m:r>
                            <a:rPr lang="es-E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𝑘𝑇</m:t>
                          </m:r>
                          <m:r>
                            <a:rPr lang="es-ES">
                              <a:latin typeface="Cambria Math" panose="02040503050406030204" pitchFamily="18" charset="0"/>
                            </a:rPr>
                            <m:t>=30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𝑘𝑒𝑉</m:t>
                          </m:r>
                        </m:e>
                      </m:d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𝑒𝑥𝑝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𝐴𝑢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type m:val="lin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17</m:t>
                                      </m:r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𝑇𝑚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171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98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𝐴𝑢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𝐴𝑢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0" name="Rectá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17" y="1412776"/>
                <a:ext cx="8528248" cy="6924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Conector recto 50"/>
          <p:cNvCxnSpPr/>
          <p:nvPr/>
        </p:nvCxnSpPr>
        <p:spPr>
          <a:xfrm flipH="1">
            <a:off x="185602" y="2078234"/>
            <a:ext cx="3591671" cy="27064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 redondeado 51"/>
          <p:cNvSpPr/>
          <p:nvPr/>
        </p:nvSpPr>
        <p:spPr>
          <a:xfrm>
            <a:off x="161120" y="3967074"/>
            <a:ext cx="253867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Correction for the shape of the flux and Tm171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x-section shape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535360" cy="319982"/>
          </a:xfrm>
          <a:prstGeom prst="ellipse">
            <a:avLst/>
          </a:prstGeom>
        </p:spPr>
        <p:txBody>
          <a:bodyPr/>
          <a:lstStyle/>
          <a:p>
            <a:r>
              <a:rPr lang="es-ES_tradnl" dirty="0"/>
              <a:t>9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14166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46" grpId="0" animBg="1"/>
      <p:bldP spid="47" grpId="0" animBg="1"/>
      <p:bldP spid="48" grpId="0" animBg="1"/>
      <p:bldP spid="49" grpId="0" animBg="1"/>
      <p:bldP spid="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2|0.1|0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2"/>
          <a:stretch>
            <a:fillRect l="-444" t="-2311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17089</TotalTime>
  <Words>1582</Words>
  <Application>Microsoft Office PowerPoint</Application>
  <PresentationFormat>Presentación en pantalla (4:3)</PresentationFormat>
  <Paragraphs>470</Paragraphs>
  <Slides>20</Slides>
  <Notes>16</Notes>
  <HiddenSlides>3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ＭＳ Ｐゴシック</vt:lpstr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ZapfDingbats</vt:lpstr>
      <vt:lpstr>Tema de Office</vt:lpstr>
      <vt:lpstr>Ecuación</vt:lpstr>
      <vt:lpstr>Presentación de PowerPoint</vt:lpstr>
      <vt:lpstr>Neutron Induced Reactions</vt:lpstr>
      <vt:lpstr>Interest for neutron  capture measurements </vt:lpstr>
      <vt:lpstr>171Tm (n,γ): Energy ranges and beams </vt:lpstr>
      <vt:lpstr>Interest for neutron  capture measurements </vt:lpstr>
      <vt:lpstr>Presentación de PowerPoint</vt:lpstr>
      <vt:lpstr>171Tm (n,γ): MACS  measurement @ LiLiT  </vt:lpstr>
      <vt:lpstr>171Tm (n,γ):  Setup @ LiLiT facility </vt:lpstr>
      <vt:lpstr>171Tm (n,γ): Activated  nuclei to MACS  </vt:lpstr>
      <vt:lpstr>MACS results for 171Tm</vt:lpstr>
      <vt:lpstr>Thermal Cross-section measurement </vt:lpstr>
      <vt:lpstr>Presentación de PowerPoint</vt:lpstr>
      <vt:lpstr>Presentación de PowerPoint</vt:lpstr>
      <vt:lpstr>Presentación de PowerPoint</vt:lpstr>
      <vt:lpstr>Presentación de PowerPoint</vt:lpstr>
      <vt:lpstr>Summary and  conclusions</vt:lpstr>
      <vt:lpstr>THANKS FOR YOUR ATTENTION!</vt:lpstr>
      <vt:lpstr>Neutron cross-sections: Energies &amp; applications</vt:lpstr>
      <vt:lpstr>Total Energy Detection technique  </vt:lpstr>
      <vt:lpstr>TED with C6D6 detectors 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GEANT4 Simulation of the New C6D6 Detectors</dc:title>
  <dc:creator>jorge</dc:creator>
  <cp:lastModifiedBy>jorge Lerendegui Marco</cp:lastModifiedBy>
  <cp:revision>900</cp:revision>
  <dcterms:created xsi:type="dcterms:W3CDTF">2014-09-27T16:41:31Z</dcterms:created>
  <dcterms:modified xsi:type="dcterms:W3CDTF">2016-11-28T10:36:38Z</dcterms:modified>
</cp:coreProperties>
</file>