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6" r:id="rId2"/>
    <p:sldId id="934" r:id="rId3"/>
    <p:sldId id="932" r:id="rId4"/>
    <p:sldId id="933" r:id="rId5"/>
    <p:sldId id="935" r:id="rId6"/>
    <p:sldId id="936" r:id="rId7"/>
    <p:sldId id="962" r:id="rId8"/>
    <p:sldId id="954" r:id="rId9"/>
    <p:sldId id="955" r:id="rId10"/>
    <p:sldId id="956" r:id="rId11"/>
    <p:sldId id="957" r:id="rId12"/>
    <p:sldId id="958" r:id="rId13"/>
    <p:sldId id="959" r:id="rId14"/>
    <p:sldId id="960" r:id="rId15"/>
    <p:sldId id="961" r:id="rId16"/>
    <p:sldId id="938" r:id="rId17"/>
    <p:sldId id="929" r:id="rId18"/>
    <p:sldId id="939" r:id="rId19"/>
    <p:sldId id="937" r:id="rId20"/>
    <p:sldId id="940" r:id="rId21"/>
    <p:sldId id="952" r:id="rId22"/>
    <p:sldId id="948" r:id="rId23"/>
    <p:sldId id="949" r:id="rId24"/>
    <p:sldId id="950" r:id="rId25"/>
    <p:sldId id="951" r:id="rId26"/>
    <p:sldId id="947" r:id="rId27"/>
    <p:sldId id="942" r:id="rId28"/>
    <p:sldId id="944" r:id="rId29"/>
    <p:sldId id="945" r:id="rId30"/>
    <p:sldId id="946" r:id="rId31"/>
  </p:sldIdLst>
  <p:sldSz cx="9144000" cy="6858000" type="screen4x3"/>
  <p:notesSz cx="6858000" cy="97107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  <a:srgbClr val="800000"/>
    <a:srgbClr val="000000"/>
    <a:srgbClr val="A50021"/>
    <a:srgbClr val="CC0000"/>
    <a:srgbClr val="FF9966"/>
    <a:srgbClr val="990000"/>
    <a:srgbClr val="FF3300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>
      <p:cViewPr varScale="1">
        <p:scale>
          <a:sx n="105" d="100"/>
          <a:sy n="105" d="100"/>
        </p:scale>
        <p:origin x="-1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5201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5201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D0D134-B613-4863-8CA6-70653AB914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6101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5DDE88-4F71-4856-A059-F3016F86F9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13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4486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10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69767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11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94306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12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41166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13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86764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14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28212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15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42022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4486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17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18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19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2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20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3079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22</a:t>
            </a:fld>
            <a:endParaRPr lang="es-E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921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23</a:t>
            </a:fld>
            <a:endParaRPr lang="es-E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013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24</a:t>
            </a:fld>
            <a:endParaRPr lang="es-E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159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25</a:t>
            </a:fld>
            <a:endParaRPr lang="es-E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0142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44860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27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28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29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3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30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4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5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6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926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3127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8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45690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2B3D7A-DA40-48B0-9119-AF9FB37287FD}" type="slidenum">
              <a:rPr lang="es-ES" sz="1200" smtClean="0"/>
              <a:pPr eaLnBrk="1" hangingPunct="1"/>
              <a:t>9</a:t>
            </a:fld>
            <a:endParaRPr lang="es-E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7075"/>
            <a:ext cx="4859338" cy="3644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614287"/>
            <a:ext cx="5032375" cy="4369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3233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617BF-E2F9-4DDA-8C4D-C229064BC8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14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62FDD-140A-4461-8CCF-67DFE1D71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55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400B8-DFBB-4BB5-86DA-F8D634174C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19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544A8-043F-4CE8-A953-B264CEDD7C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41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F1220-ACD7-4725-8ABD-69CC776C5B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670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9377-9C6E-4FD2-A955-50B2DB4F25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34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11C3-05F3-4E7A-8443-0F630C3B93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F5746-DE03-458F-8325-0FBE68565E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84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EF65E-5717-4EFA-83E0-48BFE32A02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38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50A0B-245D-41F8-AD68-07D9CB4119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76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55069-D9F7-40D0-B741-003B3FB653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39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DC0A66-98C1-47A1-AEF0-32107BA9A2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5 Redondear rectángulo de esquina sencilla"/>
          <p:cNvSpPr/>
          <p:nvPr/>
        </p:nvSpPr>
        <p:spPr>
          <a:xfrm flipH="1">
            <a:off x="839152" y="1214438"/>
            <a:ext cx="8286750" cy="5643562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72" y="5814300"/>
            <a:ext cx="1037022" cy="940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7 CuadroTexto"/>
          <p:cNvSpPr txBox="1">
            <a:spLocks noChangeArrowheads="1"/>
          </p:cNvSpPr>
          <p:nvPr/>
        </p:nvSpPr>
        <p:spPr bwMode="auto">
          <a:xfrm>
            <a:off x="1535906" y="1506139"/>
            <a:ext cx="6929438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s-ES" sz="1200" dirty="0" smtClean="0"/>
          </a:p>
          <a:p>
            <a:pPr eaLnBrk="1" hangingPunct="1"/>
            <a:endParaRPr lang="es-ES" sz="1800" dirty="0" smtClean="0"/>
          </a:p>
          <a:p>
            <a:pPr algn="ctr" eaLnBrk="1" hangingPunct="1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de Investigación: </a:t>
            </a:r>
            <a:r>
              <a:rPr lang="es-E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Desafíos del yo: Reconstrucción de las identidades en situaciones d </a:t>
            </a:r>
            <a:r>
              <a:rPr lang="es-E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edisigualdad</a:t>
            </a:r>
            <a:r>
              <a:rPr lang="es-E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y exclusión social (DYRISES)</a:t>
            </a:r>
          </a:p>
          <a:p>
            <a:pPr algn="ctr" eaLnBrk="1" hangingPunct="1"/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(Proyecto de Excelencia PSI2016-80112-P.)</a:t>
            </a:r>
          </a:p>
          <a:p>
            <a:pPr algn="ctr" eaLnBrk="1" hangingPunct="1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 descr="C:\Users\Manuel de la Mata\Desktop\mosaic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145" y="6067121"/>
            <a:ext cx="512512" cy="55975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pic>
        <p:nvPicPr>
          <p:cNvPr id="7" name="4 Imag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30" y="6054445"/>
            <a:ext cx="931114" cy="55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2" name="Picture 2" descr="C:\Users\User\Documents\Dropbox\Nueva carpeta I+D Identidad limpia\I Jornadas Desafíos del yo\Logo MINEC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6022341"/>
            <a:ext cx="1800200" cy="54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1: </a:t>
            </a:r>
            <a:r>
              <a:rPr lang="es-ES" sz="3200" dirty="0" smtClean="0">
                <a:solidFill>
                  <a:schemeClr val="bg1"/>
                </a:solidFill>
              </a:rPr>
              <a:t>Definición del desafío</a:t>
            </a:r>
            <a:endParaRPr lang="es-ES" sz="3200" dirty="0">
              <a:solidFill>
                <a:schemeClr val="bg1"/>
              </a:solidFill>
            </a:endParaRPr>
          </a:p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51520" y="1798761"/>
            <a:ext cx="3672408" cy="1200329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spcAft>
                <a:spcPts val="1200"/>
              </a:spcAft>
              <a:buClr>
                <a:srgbClr val="800000"/>
              </a:buClr>
            </a:pPr>
            <a:r>
              <a:rPr lang="es-E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de los elementos que permiten superar el riesgo de abandono</a:t>
            </a:r>
            <a:r>
              <a:rPr lang="es-E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sistema </a:t>
            </a:r>
            <a:r>
              <a:rPr lang="es-E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educativo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3000" y="1798761"/>
            <a:ext cx="3995464" cy="1200329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spcAft>
                <a:spcPts val="1200"/>
              </a:spcAft>
              <a:buClr>
                <a:srgbClr val="800000"/>
              </a:buClr>
            </a:pPr>
            <a:r>
              <a:rPr lang="es-E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los procesos y factores que posibilitan la </a:t>
            </a: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 de trayectorias e identidades de éxito </a:t>
            </a:r>
            <a:r>
              <a:rPr lang="es-E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identidades de aprendiz saludable</a:t>
            </a:r>
          </a:p>
        </p:txBody>
      </p:sp>
      <p:sp>
        <p:nvSpPr>
          <p:cNvPr id="4" name="Elipse 3"/>
          <p:cNvSpPr/>
          <p:nvPr/>
        </p:nvSpPr>
        <p:spPr>
          <a:xfrm>
            <a:off x="1043608" y="3895423"/>
            <a:ext cx="2880320" cy="1765825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 ser muy valioso </a:t>
            </a:r>
            <a:r>
              <a:rPr lang="es-ES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intervención en estos contextos.</a:t>
            </a:r>
          </a:p>
        </p:txBody>
      </p:sp>
      <p:sp>
        <p:nvSpPr>
          <p:cNvPr id="12" name="Elipse 11"/>
          <p:cNvSpPr/>
          <p:nvPr/>
        </p:nvSpPr>
        <p:spPr>
          <a:xfrm>
            <a:off x="5113040" y="3942006"/>
            <a:ext cx="2880320" cy="1749235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ES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undamental</a:t>
            </a:r>
            <a:r>
              <a:rPr lang="es-ES" sz="16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promover el éxito escolar y reducir las desigualdades </a:t>
            </a:r>
          </a:p>
        </p:txBody>
      </p:sp>
      <p:sp>
        <p:nvSpPr>
          <p:cNvPr id="5" name="Flecha izquierda, derecha y arriba 4"/>
          <p:cNvSpPr/>
          <p:nvPr/>
        </p:nvSpPr>
        <p:spPr>
          <a:xfrm rot="10800000">
            <a:off x="3816965" y="2869495"/>
            <a:ext cx="1008112" cy="847536"/>
          </a:xfrm>
          <a:prstGeom prst="leftRightUpArrow">
            <a:avLst/>
          </a:prstGeom>
          <a:solidFill>
            <a:srgbClr val="FFC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8247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1: Objetivos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395536" y="-28614559"/>
            <a:ext cx="874846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1. Identificar </a:t>
            </a:r>
            <a:r>
              <a:rPr lang="es-ES" sz="2000" dirty="0"/>
              <a:t>y analizar los obstáculos </a:t>
            </a:r>
            <a:r>
              <a:rPr lang="es-ES" sz="2000" dirty="0" err="1"/>
              <a:t>psico</a:t>
            </a:r>
            <a:r>
              <a:rPr lang="es-ES" sz="2000" dirty="0"/>
              <a:t>-sociales que dificultan o impiden el proceso de reconstrucción de la identidad </a:t>
            </a:r>
            <a:r>
              <a:rPr lang="es-ES" sz="2000" dirty="0" smtClean="0"/>
              <a:t>de aprendiz.</a:t>
            </a:r>
            <a:endParaRPr lang="es-ES" sz="2000" dirty="0"/>
          </a:p>
          <a:p>
            <a:pPr lvl="1"/>
            <a:r>
              <a:rPr lang="es-ES" sz="1800" dirty="0" smtClean="0"/>
              <a:t>1.1</a:t>
            </a:r>
            <a:r>
              <a:rPr lang="es-ES" sz="1800" dirty="0"/>
              <a:t>.	Explorar las vivencias y recuerdos del alumnado vinculadas a las situaciones de riesgo de fracaso escolar o abandono del sistema educativo. </a:t>
            </a:r>
          </a:p>
          <a:p>
            <a:pPr lvl="1"/>
            <a:r>
              <a:rPr lang="es-ES" sz="1800" dirty="0" smtClean="0"/>
              <a:t>1.2</a:t>
            </a:r>
            <a:r>
              <a:rPr lang="es-ES" sz="1800" dirty="0"/>
              <a:t>.	Estudiar situaciones de inflexión o discontinuidad y reconstrucción de la identidad del alumnado en riesgo de fracaso escolar o abandono del sistema educativo</a:t>
            </a:r>
            <a:r>
              <a:rPr lang="es-ES" sz="1800" dirty="0" smtClean="0"/>
              <a:t>.</a:t>
            </a:r>
          </a:p>
          <a:p>
            <a:pPr lvl="1"/>
            <a:endParaRPr lang="es-ES" sz="1800" dirty="0"/>
          </a:p>
          <a:p>
            <a:r>
              <a:rPr lang="es-ES" sz="2000" dirty="0" smtClean="0"/>
              <a:t>2. Analizar </a:t>
            </a:r>
            <a:r>
              <a:rPr lang="es-ES" sz="2000" dirty="0"/>
              <a:t>el modo en el que </a:t>
            </a:r>
            <a:r>
              <a:rPr lang="es-ES" sz="2000" dirty="0" smtClean="0"/>
              <a:t>se </a:t>
            </a:r>
            <a:r>
              <a:rPr lang="es-ES" sz="2000" dirty="0"/>
              <a:t>enfrentan a los desafíos </a:t>
            </a:r>
            <a:r>
              <a:rPr lang="es-ES" sz="2000" dirty="0" err="1"/>
              <a:t>identitarios</a:t>
            </a:r>
            <a:r>
              <a:rPr lang="es-ES" sz="2000" dirty="0"/>
              <a:t> </a:t>
            </a:r>
          </a:p>
          <a:p>
            <a:pPr lvl="1"/>
            <a:r>
              <a:rPr lang="es-ES" sz="1800" dirty="0" smtClean="0"/>
              <a:t>2.1. Identificar </a:t>
            </a:r>
            <a:r>
              <a:rPr lang="es-ES" sz="1800" dirty="0"/>
              <a:t>los recursos discursivos y narrativos específicos que </a:t>
            </a:r>
            <a:r>
              <a:rPr lang="es-ES" sz="1800" dirty="0" smtClean="0"/>
              <a:t>posibilitan </a:t>
            </a:r>
            <a:r>
              <a:rPr lang="es-ES" sz="1800" dirty="0"/>
              <a:t>la construcción de una identidad </a:t>
            </a:r>
            <a:r>
              <a:rPr lang="es-ES" sz="1800" dirty="0" smtClean="0"/>
              <a:t>de aprendiz .</a:t>
            </a:r>
          </a:p>
          <a:p>
            <a:endParaRPr lang="es-ES" dirty="0"/>
          </a:p>
          <a:p>
            <a:r>
              <a:rPr lang="es-ES" dirty="0" smtClean="0"/>
              <a:t>4. Identificar </a:t>
            </a:r>
            <a:r>
              <a:rPr lang="es-ES" dirty="0"/>
              <a:t>elementos comunes en los procesos de reconstrucción del yo entre las distintas poblaciones </a:t>
            </a:r>
            <a:r>
              <a:rPr lang="es-ES" dirty="0" smtClean="0"/>
              <a:t>estudiadas</a:t>
            </a:r>
            <a:endParaRPr lang="es-ES" dirty="0"/>
          </a:p>
          <a:p>
            <a:r>
              <a:rPr lang="es-ES" dirty="0" smtClean="0"/>
              <a:t>5. Elaborar </a:t>
            </a:r>
            <a:r>
              <a:rPr lang="es-ES" dirty="0"/>
              <a:t>propuestas teóricas que permitan describir y explicar de forma integral los procesos de reconstrucción de la identidad en poblaciones en situaciones de riesgo psicosocial.</a:t>
            </a:r>
          </a:p>
          <a:p>
            <a:r>
              <a:rPr lang="es-ES" dirty="0" smtClean="0"/>
              <a:t>6. A </a:t>
            </a:r>
            <a:r>
              <a:rPr lang="es-ES" dirty="0"/>
              <a:t>partir del modelo teórico, proponer una serie de recomendaciones para el diseño de intervenciones </a:t>
            </a:r>
            <a:r>
              <a:rPr lang="es-ES" dirty="0" err="1"/>
              <a:t>psico</a:t>
            </a:r>
            <a:r>
              <a:rPr lang="es-ES" dirty="0"/>
              <a:t>-sociales con el fin de ayudar a reconstruir la identidad, promover la integración social y luchar contra el estigma de personas en situación de vulnerabilidad y riesgo de exclusión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395536" y="1268760"/>
            <a:ext cx="84249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252000" algn="just">
              <a:buFont typeface="Wingdings" panose="05000000000000000000" pitchFamily="2" charset="2"/>
              <a:buChar char="§"/>
            </a:pPr>
            <a:r>
              <a:rPr lang="es-ES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</a:t>
            </a:r>
            <a:r>
              <a:rPr lang="es-ES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analizar los obstáculos </a:t>
            </a:r>
            <a:r>
              <a:rPr lang="es-ES" sz="22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</a:t>
            </a:r>
            <a:r>
              <a:rPr lang="es-ES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-sociales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dificultan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proceso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de reconstrucción de la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identidad: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252000" algn="just">
              <a:buFont typeface="Wingdings" panose="05000000000000000000" pitchFamily="2" charset="2"/>
              <a:buChar char="§"/>
            </a:pPr>
            <a:endParaRPr lang="es-E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252000" algn="just">
              <a:buFont typeface="Wingdings" panose="05000000000000000000" pitchFamily="2" charset="2"/>
              <a:buChar char="§"/>
            </a:pPr>
            <a:endParaRPr lang="es-E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252000" algn="just">
              <a:buFont typeface="Wingdings" panose="05000000000000000000" pitchFamily="2" charset="2"/>
              <a:buChar char="§"/>
            </a:pPr>
            <a:endParaRPr lang="es-E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252000" algn="just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Analizar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modo en el que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enfrentan</a:t>
            </a:r>
            <a:r>
              <a:rPr lang="es-ES" sz="22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a los desafíos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identitarios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252000" algn="just">
              <a:buFont typeface="Wingdings" panose="05000000000000000000" pitchFamily="2" charset="2"/>
              <a:buChar char="§"/>
            </a:pPr>
            <a:endParaRPr lang="es-E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252000" algn="just">
              <a:buFont typeface="Wingdings" panose="05000000000000000000" pitchFamily="2" charset="2"/>
              <a:buChar char="§"/>
            </a:pPr>
            <a:endParaRPr lang="es-E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252000" algn="just">
              <a:buFont typeface="Wingdings" panose="05000000000000000000" pitchFamily="2" charset="2"/>
              <a:buChar char="§"/>
            </a:pPr>
            <a:r>
              <a:rPr lang="es-ES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Estudiar </a:t>
            </a:r>
            <a:r>
              <a:rPr lang="es-ES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características </a:t>
            </a:r>
            <a:r>
              <a:rPr lang="es-ES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identidad de aprendiz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situación de riesgo de exclusión social </a:t>
            </a:r>
            <a:r>
              <a:rPr lang="es-ES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no han </a:t>
            </a:r>
            <a:r>
              <a:rPr lang="es-ES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abandonado </a:t>
            </a:r>
            <a:r>
              <a:rPr lang="es-ES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sistema </a:t>
            </a:r>
            <a:r>
              <a:rPr lang="es-ES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educativo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40509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1: Metodología (I)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39552" y="1628214"/>
            <a:ext cx="8009094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Aproximación múltiple y combinada de metodología cuantitativa y cualitativa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Cuantitativa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: metodologías </a:t>
            </a:r>
            <a:r>
              <a:rPr lang="es-ES" sz="2200" i="1" dirty="0">
                <a:latin typeface="Arial" panose="020B0604020202020204" pitchFamily="34" charset="0"/>
                <a:cs typeface="Arial" panose="020B0604020202020204" pitchFamily="34" charset="0"/>
              </a:rPr>
              <a:t>ex post </a:t>
            </a:r>
            <a:r>
              <a:rPr lang="es-E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facto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adoptando un diseño correlacional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a través de la aplicación de escalas y </a:t>
            </a:r>
            <a:r>
              <a:rPr lang="es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(gran número de participantes).</a:t>
            </a:r>
          </a:p>
          <a:p>
            <a:pPr marL="800100" lvl="1" indent="-3429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Cualitativo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: metodología biográfico-narrativa, con diseño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entrevistas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semiestructuradas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través de grupos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focales de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discusión (5-8 grupos focales).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8285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1: Metodología (II)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899592" y="1628800"/>
            <a:ext cx="7558608" cy="333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1800"/>
              </a:spcAft>
            </a:pPr>
            <a:r>
              <a:rPr lang="es-ES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Zonas de intervención</a:t>
            </a:r>
            <a:endParaRPr lang="es-ES" sz="22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spcAft>
                <a:spcPts val="6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2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Zonas </a:t>
            </a:r>
            <a:r>
              <a:rPr lang="es-ES" sz="22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Necesidades de Transformación Social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de la Comunidad Autónoma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Andaluza</a:t>
            </a:r>
          </a:p>
          <a:p>
            <a:pPr marL="720000" lvl="1" indent="-180000">
              <a:spcAft>
                <a:spcPts val="12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Espacios urbanos delimitados con situaciones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estructurales de pobreza grave y marginación social, </a:t>
            </a:r>
            <a:endParaRPr lang="es-ES" sz="2200" b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-ES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Participantes:</a:t>
            </a:r>
          </a:p>
          <a:p>
            <a:pPr marL="252000" indent="-252000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-ES_tradnl" sz="2200" dirty="0">
                <a:latin typeface="Arial" panose="020B0604020202020204" pitchFamily="34" charset="0"/>
                <a:cs typeface="Arial" panose="020B0604020202020204" pitchFamily="34" charset="0"/>
              </a:rPr>
              <a:t>y alumnas </a:t>
            </a:r>
            <a:r>
              <a:rPr lang="es-ES_tradnl" sz="22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resilientes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 ESO, Bachillerato </a:t>
            </a:r>
            <a:r>
              <a:rPr lang="es-ES_tradnl" sz="2200" dirty="0">
                <a:latin typeface="Arial" panose="020B0604020202020204" pitchFamily="34" charset="0"/>
                <a:cs typeface="Arial" panose="020B0604020202020204" pitchFamily="34" charset="0"/>
              </a:rPr>
              <a:t>y Módulos 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Profesionales.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08089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1: Metodología (III)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611560" y="1484784"/>
            <a:ext cx="7937086" cy="358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Cuantitativa</a:t>
            </a:r>
            <a:endParaRPr lang="es-E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1" indent="-252000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 de satisfacción con la vida de estudiantes (SLSS</a:t>
            </a:r>
            <a:r>
              <a:rPr lang="es-ES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0000" lvl="1" indent="-252000">
              <a:buClr>
                <a:srgbClr val="800000"/>
              </a:buClr>
              <a:buFont typeface="Wingdings" panose="05000000000000000000" pitchFamily="2" charset="2"/>
              <a:buChar char="§"/>
            </a:pPr>
            <a:endParaRPr lang="es-E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1" indent="-252000">
              <a:spcAft>
                <a:spcPts val="6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Encuesta online sobre rendimiento escolar desde una perspectiva de género (en elaboración).</a:t>
            </a:r>
          </a:p>
          <a:p>
            <a:pPr marL="720000" lvl="2" indent="-252000" algn="just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 </a:t>
            </a:r>
            <a:r>
              <a:rPr lang="es-ES" sz="2000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es-ES" sz="2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Planos de Análisis Sociocultural, Relacional, Personal.</a:t>
            </a:r>
          </a:p>
          <a:p>
            <a:pPr marL="720000" lvl="2" indent="-252000" algn="just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reducido: 9-10 </a:t>
            </a:r>
            <a:r>
              <a:rPr lang="es-E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endParaRPr lang="es-E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2" indent="-252000" algn="just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Factores: Expectativas, Relación con profesorado y familias, Motivación, Atribución.</a:t>
            </a:r>
            <a:endParaRPr lang="es-E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8972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1: Metodología (IV)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67544" y="1268760"/>
            <a:ext cx="8496944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Cualitativa </a:t>
            </a:r>
            <a:endParaRPr lang="es-E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lvl="1" indent="-252000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Entrevista autobiográfica en grupo </a:t>
            </a: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focal</a:t>
            </a:r>
          </a:p>
          <a:p>
            <a:pPr marL="914400" lvl="2" indent="0" algn="just">
              <a:spcAft>
                <a:spcPts val="600"/>
              </a:spcAft>
              <a:buClr>
                <a:srgbClr val="800000"/>
              </a:buClr>
            </a:pPr>
            <a:r>
              <a:rPr lang="es-ES" sz="1800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Dimensiones a explorar:</a:t>
            </a:r>
            <a:endParaRPr lang="es-ES" sz="1800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lvl="3" indent="-1800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Percepción de sí </a:t>
            </a:r>
            <a:r>
              <a:rPr lang="es-E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mismo.</a:t>
            </a:r>
            <a:endParaRPr lang="es-E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lvl="3" indent="-1800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Atribuciones de éxitos y fracasos académicos.</a:t>
            </a:r>
          </a:p>
          <a:p>
            <a:pPr marL="1080000" lvl="3" indent="-180000" algn="just">
              <a:spcAft>
                <a:spcPts val="6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Imágenes de cómo son percibidos por otros como </a:t>
            </a:r>
            <a:r>
              <a:rPr lang="es-E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estudiantes.</a:t>
            </a:r>
          </a:p>
          <a:p>
            <a:pPr marL="914400" lvl="2" indent="0" algn="just">
              <a:spcAft>
                <a:spcPts val="600"/>
              </a:spcAft>
              <a:buClr>
                <a:srgbClr val="800000"/>
              </a:buClr>
            </a:pPr>
            <a:r>
              <a:rPr lang="es-ES" sz="1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Análisis:</a:t>
            </a:r>
          </a:p>
          <a:p>
            <a:pPr marL="1080000" lvl="3" indent="-1800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contenido.</a:t>
            </a:r>
          </a:p>
          <a:p>
            <a:pPr marL="1080000" lvl="3" indent="-1800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Dispositivos </a:t>
            </a:r>
            <a:r>
              <a:rPr lang="es-E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discursivos y </a:t>
            </a:r>
            <a:r>
              <a:rPr lang="es-E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narrativos.</a:t>
            </a:r>
            <a:endParaRPr lang="es-E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s-ES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lvl="1" indent="-252000">
              <a:spcAft>
                <a:spcPts val="6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TST </a:t>
            </a:r>
            <a:r>
              <a:rPr lang="es-E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Twenty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 (Versión reducida y adaptada-10 </a:t>
            </a: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ítems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just">
              <a:spcAft>
                <a:spcPts val="600"/>
              </a:spcAft>
              <a:buClr>
                <a:srgbClr val="800000"/>
              </a:buClr>
            </a:pPr>
            <a:r>
              <a:rPr lang="es-ES" sz="1800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Preguntas:</a:t>
            </a:r>
            <a:endParaRPr lang="es-ES" sz="1800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lvl="3" indent="-1800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 SOY </a:t>
            </a:r>
            <a:r>
              <a:rPr lang="es-E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…….……………………………………………………</a:t>
            </a:r>
            <a:endParaRPr lang="es-E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lvl="3" indent="-1800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 SOY</a:t>
            </a:r>
            <a:r>
              <a:rPr lang="es-E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….………………………………………………………</a:t>
            </a:r>
            <a:endParaRPr lang="es-E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lvl="3" indent="-1800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 SERÉ…………………………………………………………</a:t>
            </a:r>
          </a:p>
          <a:p>
            <a:pPr marL="1080000" lvl="3" indent="-180000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 SERÉ…………………………………………………………</a:t>
            </a:r>
            <a:r>
              <a:rPr lang="es-E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59549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5 Redondear rectángulo de esquina sencilla"/>
          <p:cNvSpPr/>
          <p:nvPr/>
        </p:nvSpPr>
        <p:spPr>
          <a:xfrm flipH="1">
            <a:off x="839152" y="1214438"/>
            <a:ext cx="8286750" cy="5643562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3804"/>
            <a:ext cx="806054" cy="7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7 CuadroTexto"/>
          <p:cNvSpPr txBox="1">
            <a:spLocks noChangeArrowheads="1"/>
          </p:cNvSpPr>
          <p:nvPr/>
        </p:nvSpPr>
        <p:spPr bwMode="auto">
          <a:xfrm>
            <a:off x="1517808" y="1772816"/>
            <a:ext cx="692943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s-ES" sz="4000" b="1" dirty="0" smtClean="0"/>
          </a:p>
          <a:p>
            <a:pPr eaLnBrk="1" hangingPunct="1"/>
            <a:endParaRPr lang="es-ES" sz="4000" b="1" dirty="0" smtClean="0"/>
          </a:p>
          <a:p>
            <a:pPr algn="ctr" eaLnBrk="1" hangingPunct="1"/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Desafío 2: Migraciones, identidad y ciudadanía</a:t>
            </a:r>
            <a:endParaRPr 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 descr="C:\Users\Manuel de la Mata\Desktop\mosaic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7" y="6054445"/>
            <a:ext cx="504055" cy="57243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  <p:pic>
        <p:nvPicPr>
          <p:cNvPr id="7" name="4 Imag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30" y="6054445"/>
            <a:ext cx="931114" cy="55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2" name="Picture 2" descr="C:\Users\User\Documents\Dropbox\Nueva carpeta I+D Identidad limpia\I Jornadas Desafíos del yo\Logo MINEC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92" y="6165304"/>
            <a:ext cx="1332109" cy="40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8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2: Definición del desafío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71782" y="1484784"/>
            <a:ext cx="7776864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52000" indent="-252000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España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como sociedad multicultural. Cambios en la sociedad española. Hasta un 10% de la población. Cambios en la procedencia de la personas migrantes.</a:t>
            </a:r>
          </a:p>
          <a:p>
            <a:pPr marL="252000" indent="-252000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Diferentes tipos de migración y de personas migrantes. Combinación de migración y exclusión.</a:t>
            </a:r>
          </a:p>
          <a:p>
            <a:pPr marL="252000" indent="-252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Algunas reacciones de racismo y xenofobia</a:t>
            </a:r>
          </a:p>
          <a:p>
            <a:pPr marL="252000" indent="-252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Necesidad de atender a los discursos sociales acerca de la migración y de las personas migrantes.</a:t>
            </a:r>
          </a:p>
          <a:p>
            <a:pPr marL="252000" indent="-252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Dimensión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género.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303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2: Marco conceptual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71782" y="1484784"/>
            <a:ext cx="7776864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52000" indent="-252000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Aculturación-integración como proceso de (re)construcción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52000" indent="-252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Estudios previos del grupo de investigación sobre el tema.</a:t>
            </a:r>
          </a:p>
          <a:p>
            <a:pPr marL="252000" indent="-252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de los cambios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identitarios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 todos los niveles (individual, interpersonal y colectivo).</a:t>
            </a:r>
          </a:p>
          <a:p>
            <a:pPr marL="252000" indent="-252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Investigaciones previas del equipo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(de la Mata, et al., 2010; Paloma et al., 2010; Ramírez, de la Mata, Paloma &amp; Hernández, 2011; Macías &amp; de la Mata, 2013; Calderón, Santamaría &amp; de la Mata, 2016)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sobre migración, aculturación e identidad.</a:t>
            </a:r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470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2: Objetivos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95536" y="105273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Conocer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los discursos sociales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sobre migración y personas migrantes, y su relación con la integración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estas personas como ciudadanos/as.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elementos con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los que las personas que han vivido una migración construyen su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narrativas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identitarias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0000"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Analizar las posibles diferencias en los procesos de construcción de las narrativas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identitarias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personas migrantes de dos generaciones (adolescentes-jóvenes y adultos/as).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0"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Conocer los posibles procesos de integración en la nueva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comunidad. Identificar casos de procesos de integración exitosos.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0" indent="-180000">
              <a:buFont typeface="Wingdings" panose="05000000000000000000" pitchFamily="2" charset="2"/>
              <a:buChar char="§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Explorar la proyección del yo en el futuro en cuanto a integración comunitaria, lugar de residencia, estilo de vida y expectativas de éxito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92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0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Contexto &amp; Marco teórico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3568" y="1508873"/>
            <a:ext cx="777686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80000" indent="-180000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Situaciones de desafíos para las identidades, acentuadas por la crisis económica.</a:t>
            </a:r>
          </a:p>
          <a:p>
            <a:pPr marL="180000" indent="-180000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Capacidad de las personas y los grupos para hacer frente a estos desafíos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identitarios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0000" indent="-180000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Concepción de la identidad-yo:</a:t>
            </a:r>
          </a:p>
          <a:p>
            <a:pPr marL="720000" lvl="1" indent="-1800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Distribuida (identidades-yoes).</a:t>
            </a:r>
          </a:p>
          <a:p>
            <a:pPr marL="720000" lvl="1" indent="-1800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Narrativa (historia de vida).</a:t>
            </a:r>
          </a:p>
          <a:p>
            <a:pPr marL="720000" lvl="1" indent="-1800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Dialógica</a:t>
            </a:r>
          </a:p>
          <a:p>
            <a:pPr marL="720000" lvl="1" indent="-1800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-nivel: planos individual, interpersonal y sociocultural.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592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2: Metodología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71782" y="1484784"/>
            <a:ext cx="7776864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Combinación de metodologías cuantitativas y cualitativas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Técnicas cuantitativas: escalas de integración y bienestar. Para determinar el número de participantes: muestreo estratificado por edad.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Técnicas cualitativas: entrevista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-estructurada, TST (pasado, presente y futuro) y grupos focales con expertos/as. Número limitado de participantes (16-24).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256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5 Redondear rectángulo de esquina sencilla"/>
          <p:cNvSpPr/>
          <p:nvPr/>
        </p:nvSpPr>
        <p:spPr>
          <a:xfrm flipH="1">
            <a:off x="839152" y="1214438"/>
            <a:ext cx="8286750" cy="5643562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3804"/>
            <a:ext cx="806054" cy="7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7 CuadroTexto"/>
          <p:cNvSpPr txBox="1">
            <a:spLocks noChangeArrowheads="1"/>
          </p:cNvSpPr>
          <p:nvPr/>
        </p:nvSpPr>
        <p:spPr bwMode="auto">
          <a:xfrm>
            <a:off x="1517808" y="1772816"/>
            <a:ext cx="692943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s-ES" sz="4000" b="1" dirty="0" smtClean="0"/>
          </a:p>
          <a:p>
            <a:pPr eaLnBrk="1" hangingPunct="1"/>
            <a:endParaRPr lang="es-ES" sz="4000" b="1" dirty="0" smtClean="0"/>
          </a:p>
          <a:p>
            <a:pPr algn="ctr" eaLnBrk="1" hangingPunct="1"/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Desafío 3: Identidad y violencia de género</a:t>
            </a:r>
            <a:endParaRPr 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 descr="C:\Users\Manuel de la Mata\Desktop\mosaic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7" y="6054445"/>
            <a:ext cx="504055" cy="57243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  <p:pic>
        <p:nvPicPr>
          <p:cNvPr id="7" name="4 Imag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30" y="6054445"/>
            <a:ext cx="931114" cy="55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2" name="Picture 2" descr="C:\Users\User\Documents\Dropbox\Nueva carpeta I+D Identidad limpia\I Jornadas Desafíos del yo\Logo MINEC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92" y="6165304"/>
            <a:ext cx="1332109" cy="40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4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>
                <a:solidFill>
                  <a:schemeClr val="bg1"/>
                </a:solidFill>
                <a:latin typeface="+mj-lt"/>
              </a:rPr>
              <a:t>Desafío 3: </a:t>
            </a: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definición del desafío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2 CuadroTexto"/>
          <p:cNvSpPr txBox="1"/>
          <p:nvPr/>
        </p:nvSpPr>
        <p:spPr>
          <a:xfrm>
            <a:off x="575556" y="1232168"/>
            <a:ext cx="7992888" cy="449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52000" indent="-252000" algn="just">
              <a:buFont typeface="Wingdings" panose="05000000000000000000" pitchFamily="2" charset="2"/>
              <a:buChar char="§"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Desafío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: La violencia de género no solo pone en riesgo la vida, salud y bienestar de las mujeres, sino también supone un desafío para su identidad, que conlleva reelaborar el yo.</a:t>
            </a:r>
          </a:p>
          <a:p>
            <a:pPr marL="252000" indent="-252000" algn="just">
              <a:buFont typeface="Wingdings" panose="05000000000000000000" pitchFamily="2" charset="2"/>
              <a:buChar char="§"/>
            </a:pP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 algn="just">
              <a:buFont typeface="Wingdings" panose="05000000000000000000" pitchFamily="2" charset="2"/>
              <a:buChar char="§"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: analizar cómo las mujeres reconstruyen su identidad, poniendo en juego una amplia gama de recursos (personales, familiares, sociales, cognitivos, emocionales, etc.) y su capacidad de resiliencia y recuperación.</a:t>
            </a:r>
          </a:p>
          <a:p>
            <a:pPr marL="252000" indent="-252000" algn="just">
              <a:buFont typeface="Wingdings" panose="05000000000000000000" pitchFamily="2" charset="2"/>
              <a:buChar char="§"/>
            </a:pP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 algn="just">
              <a:buFont typeface="Wingdings" panose="05000000000000000000" pitchFamily="2" charset="2"/>
              <a:buChar char="§"/>
            </a:pP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investigaciones del equipo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(Cala et al., 2010; Rebollo-Catalán, et al., 2013; Cubero et al., 2015)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sobre (re)construcción de identidades y empoderamiento de mujeres.</a:t>
            </a:r>
          </a:p>
        </p:txBody>
      </p:sp>
      <p:sp>
        <p:nvSpPr>
          <p:cNvPr id="12" name="Marcador de número de diapositiva 1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9683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>
                <a:solidFill>
                  <a:schemeClr val="bg1"/>
                </a:solidFill>
                <a:latin typeface="+mj-lt"/>
              </a:rPr>
              <a:t>Desafío 3: </a:t>
            </a: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Objetivos generales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23</a:t>
            </a:fld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887033"/>
            <a:ext cx="7920880" cy="3600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52000" indent="-2520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Identificar los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obstáculos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(en especial, discursos sociales que </a:t>
            </a:r>
            <a:r>
              <a:rPr lang="es-ES" sz="2200" i="1" dirty="0">
                <a:latin typeface="Arial" panose="020B0604020202020204" pitchFamily="34" charset="0"/>
                <a:cs typeface="Arial" panose="020B0604020202020204" pitchFamily="34" charset="0"/>
              </a:rPr>
              <a:t>sostienen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la violencia) que dificultan la reconstrucción de la identidad.</a:t>
            </a:r>
          </a:p>
          <a:p>
            <a:pPr marL="252000" indent="-2520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Conocer los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discursos y narrativas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que utilizan las mujeres para recuperarse de la violencia.</a:t>
            </a:r>
          </a:p>
          <a:p>
            <a:pPr marL="252000" indent="-2520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Determinar los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que las mujeres utilizan para re-construir su identidad y empoderarse.</a:t>
            </a:r>
          </a:p>
          <a:p>
            <a:pPr marL="252000" indent="-2520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Analizar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diferencias y semejanzas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en el proceso de recuperación de mujeres adolescentes, jóvenes y adultas.</a:t>
            </a:r>
          </a:p>
        </p:txBody>
      </p:sp>
    </p:spTree>
    <p:extLst>
      <p:ext uri="{BB962C8B-B14F-4D97-AF65-F5344CB8AC3E}">
        <p14:creationId xmlns:p14="http://schemas.microsoft.com/office/powerpoint/2010/main" val="2171440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>
                <a:solidFill>
                  <a:schemeClr val="bg1"/>
                </a:solidFill>
                <a:latin typeface="+mj-lt"/>
              </a:rPr>
              <a:t>Desafío 3: </a:t>
            </a: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Metodología (I)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539552" y="1916832"/>
            <a:ext cx="7560840" cy="39395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52000" indent="-2520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Enfoque transversal y comparativo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: mujeres adolescentes, jóvenes y adultas.</a:t>
            </a:r>
          </a:p>
          <a:p>
            <a:pPr marL="252000" indent="-2520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Acercamiento metodológico: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diseño mixto, combinando metodología cuantitativa y cualitativa.</a:t>
            </a:r>
          </a:p>
          <a:p>
            <a:pPr marL="252000" indent="-2520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Instrumentos: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escalas (calidad de vida y bienestar, proyección del yo, discursos sociales) y entrevistas autobiográficas. </a:t>
            </a:r>
            <a:endParaRPr lang="es-E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Participantes: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24-30 mujeres mediante entrevistas, 8-10 por cada grupo. Por determinar el número en el estudio mediante escalas muestreo estratificado por edad.</a:t>
            </a:r>
          </a:p>
        </p:txBody>
      </p:sp>
    </p:spTree>
    <p:extLst>
      <p:ext uri="{BB962C8B-B14F-4D97-AF65-F5344CB8AC3E}">
        <p14:creationId xmlns:p14="http://schemas.microsoft.com/office/powerpoint/2010/main" val="3781458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9422" y="3597919"/>
            <a:ext cx="2578347" cy="2783409"/>
          </a:xfrm>
          <a:prstGeom prst="rect">
            <a:avLst/>
          </a:prstGeom>
          <a:solidFill>
            <a:srgbClr val="FFE9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>
                <a:solidFill>
                  <a:schemeClr val="bg1"/>
                </a:solidFill>
                <a:latin typeface="+mj-lt"/>
              </a:rPr>
              <a:t>Desafío </a:t>
            </a: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3: Metodología (II)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  <p:sp>
        <p:nvSpPr>
          <p:cNvPr id="9" name="3 CuadroTexto"/>
          <p:cNvSpPr txBox="1"/>
          <p:nvPr/>
        </p:nvSpPr>
        <p:spPr>
          <a:xfrm>
            <a:off x="589497" y="1433513"/>
            <a:ext cx="7992888" cy="1107996"/>
          </a:xfrm>
          <a:prstGeom prst="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Formación de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comité de personas expertas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con la participación de entidades y asociaciones directamente implicadas en la atención a víctimas de violencia de género</a:t>
            </a:r>
          </a:p>
        </p:txBody>
      </p:sp>
      <p:sp>
        <p:nvSpPr>
          <p:cNvPr id="10" name="3 CuadroTexto"/>
          <p:cNvSpPr txBox="1"/>
          <p:nvPr/>
        </p:nvSpPr>
        <p:spPr>
          <a:xfrm>
            <a:off x="524459" y="3889490"/>
            <a:ext cx="2448272" cy="707886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Selección y acceso a la muestra</a:t>
            </a:r>
          </a:p>
        </p:txBody>
      </p:sp>
      <p:sp>
        <p:nvSpPr>
          <p:cNvPr id="11" name="3 CuadroTexto"/>
          <p:cNvSpPr txBox="1"/>
          <p:nvPr/>
        </p:nvSpPr>
        <p:spPr>
          <a:xfrm>
            <a:off x="524459" y="4970804"/>
            <a:ext cx="2448271" cy="101566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Asesoramiento y adecuación de escalas y entrevista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92856" y="3097230"/>
            <a:ext cx="21114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239979" y="3632972"/>
            <a:ext cx="2664041" cy="2774100"/>
          </a:xfrm>
          <a:prstGeom prst="rect">
            <a:avLst/>
          </a:prstGeom>
          <a:solidFill>
            <a:srgbClr val="FFE9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3 CuadroTexto"/>
          <p:cNvSpPr txBox="1"/>
          <p:nvPr/>
        </p:nvSpPr>
        <p:spPr>
          <a:xfrm>
            <a:off x="3361805" y="3746281"/>
            <a:ext cx="2300862" cy="101566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Interpretación y valoración de resultados</a:t>
            </a:r>
          </a:p>
        </p:txBody>
      </p:sp>
      <p:sp>
        <p:nvSpPr>
          <p:cNvPr id="15" name="3 CuadroTexto"/>
          <p:cNvSpPr txBox="1"/>
          <p:nvPr/>
        </p:nvSpPr>
        <p:spPr>
          <a:xfrm>
            <a:off x="3365541" y="5020022"/>
            <a:ext cx="2448272" cy="707886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Análisis de su utilidad y aplicación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491880" y="3081842"/>
            <a:ext cx="20649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6064723" y="3632972"/>
            <a:ext cx="2578347" cy="2774100"/>
          </a:xfrm>
          <a:prstGeom prst="rect">
            <a:avLst/>
          </a:prstGeom>
          <a:solidFill>
            <a:srgbClr val="FFE9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3 CuadroTexto"/>
          <p:cNvSpPr txBox="1"/>
          <p:nvPr/>
        </p:nvSpPr>
        <p:spPr>
          <a:xfrm>
            <a:off x="6136221" y="3670771"/>
            <a:ext cx="2448272" cy="1323439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Usos para el diagnóstico,  prevención y sensibilización</a:t>
            </a:r>
          </a:p>
        </p:txBody>
      </p:sp>
      <p:sp>
        <p:nvSpPr>
          <p:cNvPr id="19" name="3 CuadroTexto"/>
          <p:cNvSpPr txBox="1"/>
          <p:nvPr/>
        </p:nvSpPr>
        <p:spPr>
          <a:xfrm>
            <a:off x="6136221" y="5276671"/>
            <a:ext cx="2448272" cy="101566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Comunicación y divulgación del conocimiento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6077944" y="3097230"/>
            <a:ext cx="25651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TRANSFERENCIA</a:t>
            </a:r>
          </a:p>
        </p:txBody>
      </p:sp>
    </p:spTree>
    <p:extLst>
      <p:ext uri="{BB962C8B-B14F-4D97-AF65-F5344CB8AC3E}">
        <p14:creationId xmlns:p14="http://schemas.microsoft.com/office/powerpoint/2010/main" val="443577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5 Redondear rectángulo de esquina sencilla"/>
          <p:cNvSpPr/>
          <p:nvPr/>
        </p:nvSpPr>
        <p:spPr>
          <a:xfrm flipH="1">
            <a:off x="839152" y="1214438"/>
            <a:ext cx="8286750" cy="5643562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3804"/>
            <a:ext cx="806054" cy="7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7 CuadroTexto"/>
          <p:cNvSpPr txBox="1">
            <a:spLocks noChangeArrowheads="1"/>
          </p:cNvSpPr>
          <p:nvPr/>
        </p:nvSpPr>
        <p:spPr bwMode="auto">
          <a:xfrm>
            <a:off x="1517808" y="1772816"/>
            <a:ext cx="692943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s-ES" sz="4000" b="1" dirty="0" smtClean="0"/>
          </a:p>
          <a:p>
            <a:pPr eaLnBrk="1" hangingPunct="1"/>
            <a:endParaRPr lang="es-ES" sz="4000" b="1" dirty="0" smtClean="0"/>
          </a:p>
          <a:p>
            <a:pPr algn="ctr" eaLnBrk="1" hangingPunct="1"/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Desafío 4: TMG, estigma y recuperación</a:t>
            </a:r>
            <a:endParaRPr 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 descr="C:\Users\Manuel de la Mata\Desktop\mosaic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7" y="6054445"/>
            <a:ext cx="504055" cy="57243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  <p:pic>
        <p:nvPicPr>
          <p:cNvPr id="7" name="4 Imag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30" y="6054445"/>
            <a:ext cx="931114" cy="55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2" name="Picture 2" descr="C:\Users\User\Documents\Dropbox\Nueva carpeta I+D Identidad limpia\I Jornadas Desafíos del yo\Logo MINEC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92" y="6165304"/>
            <a:ext cx="1332109" cy="40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1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4: Definición del desafío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539552" y="1412776"/>
            <a:ext cx="84069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un TMG como crisis de Identidad: La fuerza de las etiquetas.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Modelo de Recuperación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 Una vida con sentido más allá de los síntomas. Bienestar psicológico, calidad de vida, derechos sociales.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Discurso social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que relaciona los TMG con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violencia, extrañeza 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incurabilidad (López, Saavedra,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Laviana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y López, 2012): Estigma.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Además de enfrentarse a los aspectos psicopatológicos de la enfermedad hay que enfrentarse a la pregunta:</a:t>
            </a:r>
          </a:p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¿Quién soy yo ahora que tengo el diagnóstico de….?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86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4: Objetivos generales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28</a:t>
            </a:fld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69046" y="980728"/>
            <a:ext cx="793540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los recursos y estrategias de todo tipo (simbólicos, sociales, materiales, etc.) que las personas afectadas utilizan con más éxito para re-construir su identidad.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Estudiar diferentes trayectorias de recuperación en personas afectadas con TMG de varias poblaciones (cambio en el tiempo) y su relación con variables de bien-estar psicológica y calidad de vida.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Explorar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estigma público hacía la enfermedad mental en distintas poblaciones. Especialmente entre los más jóvenes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Posibles medidas que como profesionales, servicios o ciudadanos podemos tomar para facilitar la reconstrucción de la identidad.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82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4: Metodología (I)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395535" y="856379"/>
            <a:ext cx="820891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Grupo de Expertos: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afectados, personas participantes en asociaciones y agentes activos, peer </a:t>
            </a:r>
            <a:r>
              <a:rPr lang="es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Poblaciones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estudio</a:t>
            </a:r>
          </a:p>
          <a:p>
            <a:pPr indent="-180000">
              <a:buFont typeface="Wingdings" panose="05000000000000000000" pitchFamily="2" charset="2"/>
              <a:buChar char="§"/>
            </a:pP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Empleo y Recuperación: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Eficacia de programas de empleo. Proyecto FAISEM. Investigación con grupos control. (n=350) </a:t>
            </a:r>
          </a:p>
          <a:p>
            <a:pPr>
              <a:spcAft>
                <a:spcPts val="1200"/>
              </a:spcAft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(n=15-20) (dos medidas)</a:t>
            </a:r>
          </a:p>
          <a:p>
            <a:pPr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Primeros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episodios: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Personas diagnosticadas en los últimos cinco años. En colaboración con CSM Guadalquivir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(n=15-20) (dos medidas)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Casas Hogares: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Personas en un estado de cronicidad.</a:t>
            </a:r>
          </a:p>
          <a:p>
            <a:pPr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Relatos en primera persona en la red: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Blogs, páginas personales, revistas digitales.</a:t>
            </a:r>
          </a:p>
          <a:p>
            <a:pPr indent="-180000">
              <a:buFont typeface="Wingdings" panose="05000000000000000000" pitchFamily="2" charset="2"/>
              <a:buChar char="§"/>
            </a:pP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Población general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Estigma Público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80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0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Proyecto DYRISES: Aspectos generales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3568" y="1508873"/>
            <a:ext cx="7776864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Aft>
                <a:spcPts val="1200"/>
              </a:spcAft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Reconstrucción del yo ante los retos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identitarios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 elementos comunes: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8212" lvl="1" indent="-457200" eaLnBrk="1" hangingPunct="1">
              <a:spcAft>
                <a:spcPts val="1200"/>
              </a:spcAft>
              <a:buAutoNum type="arabicPeriod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 necesidad de enfrentarse y contestar a discursos sociales de desigualdad, exclusión y/o estigma.</a:t>
            </a:r>
          </a:p>
          <a:p>
            <a:pPr marL="938212" lvl="1" indent="-457200" eaLnBrk="1" hangingPunct="1">
              <a:spcAft>
                <a:spcPts val="1200"/>
              </a:spcAft>
              <a:buAutoNum type="arabicPeriod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papel clave de los referentes y modelos sociales positivos.</a:t>
            </a:r>
          </a:p>
          <a:p>
            <a:pPr marL="938212" lvl="1" indent="-457200" eaLnBrk="1" hangingPunct="1">
              <a:spcAft>
                <a:spcPts val="1200"/>
              </a:spcAft>
              <a:buAutoNum type="arabicPeriod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 importancia de la agencia y la reflexión.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0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4: Metodología (II)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641481" y="1052736"/>
            <a:ext cx="810698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 de análisis comunes.</a:t>
            </a:r>
          </a:p>
          <a:p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Bienestar Psicológico, TST.</a:t>
            </a:r>
          </a:p>
          <a:p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Entrevistas semiestructuradas autobiográficas.</a:t>
            </a:r>
          </a:p>
          <a:p>
            <a:pPr>
              <a:spcAft>
                <a:spcPts val="1200"/>
              </a:spcAft>
            </a:pPr>
            <a:r>
              <a:rPr lang="es-ES" sz="2200" smtClean="0">
                <a:latin typeface="Arial" panose="020B0604020202020204" pitchFamily="34" charset="0"/>
                <a:cs typeface="Arial" panose="020B0604020202020204" pitchFamily="34" charset="0"/>
              </a:rPr>
              <a:t>Grupo focal.</a:t>
            </a:r>
            <a:endParaRPr lang="es-E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 análisis particulares</a:t>
            </a:r>
          </a:p>
          <a:p>
            <a:pPr>
              <a:spcAft>
                <a:spcPts val="1200"/>
              </a:spcAft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Auto-estigma, recuperación, psicopatología, habilidades sociales.</a:t>
            </a:r>
          </a:p>
          <a:p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</a:p>
          <a:p>
            <a:pPr>
              <a:spcAft>
                <a:spcPts val="1200"/>
              </a:spcAft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Longitudinal (dos medidas): Grupos de primeros episodios y empleo.</a:t>
            </a:r>
          </a:p>
          <a:p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Retos próximos: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Formación del grupo de expertos, selección muestra “primeros episodios”, selección final de instrumentos y diseño entrevista. Comienzo a recoger datos grupo empleo.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252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0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Proyecto DYRISES: Hipótesis de partida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635467" y="1340768"/>
            <a:ext cx="8208912" cy="3464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52000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personas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que han logrado reconstruir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sus identidades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forma exitosa en situaciones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desigualdad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y/o riesgo exclusión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mostrarán mayor salud, adaptación y mejor integración social.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 tanto, conocer los recursos y estrategias que han puesto en juego en este proceso resulta esencial para promover iniciativas de intervención dirigidas a los grupos en situaciones de riesgo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621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0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Proyecto DYRISES: objetivos generales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467544" y="98072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0"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analizar los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obstáculos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psico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-sociales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la reconstrucción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identitaria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personas en situación de vulnerabilidad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y/o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exclusión social.</a:t>
            </a:r>
          </a:p>
          <a:p>
            <a:pPr marL="180000" lvl="0"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Analizar el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modo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los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usados por estas personas para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enfrentar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 los desafíos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identitarios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reconstruir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sus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yoes y proyectarlos hacia el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futuro.</a:t>
            </a:r>
          </a:p>
          <a:p>
            <a:pPr marL="180000" lvl="0"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Comparar los recursos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que utilizan personas de dos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generaciones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(jóvenes/adolescentes 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adultos/as.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0" indent="-18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Identificar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elementos comunes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en los procesos de reconstrucción del yo entre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los distintos grupos estudiados</a:t>
            </a:r>
          </a:p>
          <a:p>
            <a:pPr marL="180000" lvl="0" indent="-180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propuestas teóricas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sobre los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procesos de reconstrucción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identidades en poblaciones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 situaciones de riesgo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psicosocial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(informe técnico con los elementos que creemos que deben tenerse en cuenta para diseñar intervenciones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psico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-sociales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psicoeducativas que ayuden a reconstruir las identidades, promover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integración 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ocial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luchar contra el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estigma).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65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0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Proyecto DYRISES. Metodología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23528" y="908720"/>
            <a:ext cx="3960440" cy="331236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Metodologías cuantitativas</a:t>
            </a:r>
          </a:p>
          <a:p>
            <a:pPr algn="ctr">
              <a:spcAft>
                <a:spcPts val="1200"/>
              </a:spcAft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Permiten identificar variables que afectan a los cambios </a:t>
            </a:r>
            <a:r>
              <a:rPr lang="es-E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identitarios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y explicar relaciones entre ellas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0000" indent="-180000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Uso de escalas y </a:t>
            </a:r>
            <a:r>
              <a:rPr lang="es-E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estandarizados</a:t>
            </a:r>
          </a:p>
          <a:p>
            <a:pPr marL="360000" indent="-180000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estadísticos</a:t>
            </a:r>
          </a:p>
          <a:p>
            <a:pPr marL="360000" indent="-180000">
              <a:buFont typeface="Arial" panose="020B0604020202020204" pitchFamily="34" charset="0"/>
              <a:buChar char="•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mplio número de participantes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4860032" y="1772816"/>
            <a:ext cx="4035820" cy="3600400"/>
          </a:xfrm>
          <a:prstGeom prst="roundRect">
            <a:avLst/>
          </a:prstGeom>
          <a:solidFill>
            <a:srgbClr val="8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Metodologías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cualitativas</a:t>
            </a:r>
          </a:p>
          <a:p>
            <a:pPr algn="ctr">
              <a:spcAft>
                <a:spcPts val="1200"/>
              </a:spcAft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Permiten profundizar en los significados que construyen las personas sobre los procesos de cambio </a:t>
            </a:r>
            <a:r>
              <a:rPr lang="es-E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identitario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180000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Entrevistas semiestructuradas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180000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Grupos focales</a:t>
            </a:r>
          </a:p>
          <a:p>
            <a:pPr marL="360000" indent="-180000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TST (pasado, presente y futuro).</a:t>
            </a:r>
            <a:endParaRPr lang="es-ES" sz="1800" dirty="0"/>
          </a:p>
        </p:txBody>
      </p:sp>
      <p:sp>
        <p:nvSpPr>
          <p:cNvPr id="5" name="4 Elipse"/>
          <p:cNvSpPr/>
          <p:nvPr/>
        </p:nvSpPr>
        <p:spPr>
          <a:xfrm>
            <a:off x="0" y="4797152"/>
            <a:ext cx="4139952" cy="136815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generaciones:</a:t>
            </a:r>
          </a:p>
          <a:p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Adolescentes-jóvenes</a:t>
            </a:r>
          </a:p>
          <a:p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Adultas/os</a:t>
            </a: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Flecha derecha"/>
          <p:cNvSpPr/>
          <p:nvPr/>
        </p:nvSpPr>
        <p:spPr>
          <a:xfrm rot="16200000">
            <a:off x="3239168" y="4563126"/>
            <a:ext cx="972108" cy="288032"/>
          </a:xfrm>
          <a:prstGeom prst="rightArrow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 rot="20823882">
            <a:off x="3578878" y="4942388"/>
            <a:ext cx="1322023" cy="215278"/>
          </a:xfrm>
          <a:prstGeom prst="rightArrow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439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5 Redondear rectángulo de esquina sencilla"/>
          <p:cNvSpPr/>
          <p:nvPr/>
        </p:nvSpPr>
        <p:spPr>
          <a:xfrm flipH="1">
            <a:off x="839152" y="1214438"/>
            <a:ext cx="8286750" cy="5643562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3804"/>
            <a:ext cx="806054" cy="7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7 CuadroTexto"/>
          <p:cNvSpPr txBox="1">
            <a:spLocks noChangeArrowheads="1"/>
          </p:cNvSpPr>
          <p:nvPr/>
        </p:nvSpPr>
        <p:spPr bwMode="auto">
          <a:xfrm>
            <a:off x="1517808" y="1772816"/>
            <a:ext cx="692943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s-ES" sz="4000" b="1" dirty="0" smtClean="0"/>
          </a:p>
          <a:p>
            <a:pPr eaLnBrk="1" hangingPunct="1"/>
            <a:endParaRPr lang="es-ES" sz="4000" b="1" dirty="0" smtClean="0"/>
          </a:p>
          <a:p>
            <a:pPr algn="ctr" eaLnBrk="1" hangingPunct="1"/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Desafío 1: Fracaso y abandono del sistema educativo</a:t>
            </a:r>
          </a:p>
          <a:p>
            <a:pPr algn="ctr" eaLnBrk="1" hangingPunct="1"/>
            <a:endParaRPr 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 descr="C:\Users\Manuel de la Mata\Desktop\mosaic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7" y="6054445"/>
            <a:ext cx="504055" cy="57243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pic>
        <p:nvPicPr>
          <p:cNvPr id="7" name="4 Imag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30" y="6054445"/>
            <a:ext cx="931114" cy="55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2" name="Picture 2" descr="C:\Users\User\Documents\Dropbox\Nueva carpeta I+D Identidad limpia\I Jornadas Desafíos del yo\Logo MINEC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92" y="6165304"/>
            <a:ext cx="1332109" cy="40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4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1: Definición del desafío</a:t>
            </a: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3528" y="1340768"/>
            <a:ext cx="842493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algn="just" eaLnBrk="1" hangingPunct="1">
              <a:spcAft>
                <a:spcPts val="12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fracaso escolar y el abandono del sistema educativo es uno de los retos a los que se enfrenta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España.</a:t>
            </a:r>
          </a:p>
          <a:p>
            <a:pPr marL="823912" lvl="1" indent="-342900" algn="just" eaLnBrk="1" hangingPunct="1">
              <a:spcAft>
                <a:spcPts val="12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El fracaso y abandono escolar </a:t>
            </a:r>
            <a:r>
              <a:rPr lang="es-ES" sz="1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 la desigualdad y el riesgo de exclusión,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dándose en mayor proporción en colectivos en situación de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deprivación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social.</a:t>
            </a:r>
          </a:p>
          <a:p>
            <a:pPr marL="823912" lvl="1" indent="-342900" algn="just" eaLnBrk="1" hangingPunct="1">
              <a:spcAft>
                <a:spcPts val="12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 porcentaje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 población de 18 a 24 años que no ha completado la Educación Secundaria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no sigue ningún tipo de educación o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formación,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es del 12% en la UE y del </a:t>
            </a:r>
            <a:r>
              <a:rPr lang="es-ES" sz="1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23,6% en </a:t>
            </a:r>
            <a:r>
              <a:rPr lang="es-ES" sz="18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España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 eaLnBrk="1" hangingPunct="1">
              <a:spcAft>
                <a:spcPts val="12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integración y el éxito escolar suponen, para muchos niños y jóvenes, </a:t>
            </a:r>
            <a:r>
              <a:rPr lang="es-E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auténtico desafío </a:t>
            </a:r>
            <a:r>
              <a:rPr lang="es-ES" sz="2000" b="1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identitario</a:t>
            </a:r>
            <a:r>
              <a:rPr lang="es-ES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3912" lvl="1" indent="-342900" algn="just" eaLnBrk="1" hangingPunct="1">
              <a:spcAft>
                <a:spcPts val="12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ES" sz="18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1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constituye un espacio de socialización donde el yo de cada persona se va desenvolviendo. </a:t>
            </a:r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3912" lvl="1" indent="-342900" algn="just" eaLnBrk="1" hangingPunct="1">
              <a:spcAft>
                <a:spcPts val="12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los contextos educativos entran en juego múltiples identidades, en este proyecto nos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interesa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1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identidad de </a:t>
            </a:r>
            <a:r>
              <a:rPr lang="es-ES" sz="18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spcAft>
                <a:spcPts val="1200"/>
              </a:spcAft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92943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Desafío 1: </a:t>
            </a:r>
            <a:r>
              <a:rPr lang="es-ES" sz="3200" dirty="0" smtClean="0">
                <a:solidFill>
                  <a:schemeClr val="bg1"/>
                </a:solidFill>
              </a:rPr>
              <a:t>Definición del desafío</a:t>
            </a:r>
            <a:endParaRPr lang="es-ES" sz="3200" dirty="0">
              <a:solidFill>
                <a:schemeClr val="bg1"/>
              </a:solidFill>
            </a:endParaRPr>
          </a:p>
          <a:p>
            <a:pPr marL="169863">
              <a:spcBef>
                <a:spcPts val="600"/>
              </a:spcBef>
              <a:spcAft>
                <a:spcPts val="1800"/>
              </a:spcAft>
              <a:defRPr/>
            </a:pPr>
            <a:endParaRPr lang="es-E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87524" y="908720"/>
            <a:ext cx="8568952" cy="583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algn="just" eaLnBrk="1" hangingPunct="1">
              <a:spcAft>
                <a:spcPts val="8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identidad </a:t>
            </a:r>
            <a:r>
              <a:rPr lang="es-ES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aprendiz:</a:t>
            </a:r>
          </a:p>
          <a:p>
            <a:pPr marL="823912" lvl="1" indent="-342900" algn="just" eaLnBrk="1" hangingPunct="1">
              <a:spcAft>
                <a:spcPts val="8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íntimamente relacionada con los logros/fracasos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futuros.</a:t>
            </a:r>
          </a:p>
          <a:p>
            <a:pPr marL="823912" lvl="1" indent="-342900" algn="just" eaLnBrk="1" hangingPunct="1">
              <a:spcAft>
                <a:spcPts val="8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en constante proceso de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reconstrucción.</a:t>
            </a:r>
          </a:p>
          <a:p>
            <a:pPr marL="823912" lvl="1" indent="-342900" algn="just" eaLnBrk="1" hangingPunct="1">
              <a:spcAft>
                <a:spcPts val="12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 producto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 las relaciones que establecemos con otros.</a:t>
            </a:r>
          </a:p>
          <a:p>
            <a:pPr marL="342900" indent="-342900" algn="just" eaLnBrk="1" hangingPunct="1">
              <a:spcAft>
                <a:spcPts val="8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la identidad de aprendiz </a:t>
            </a:r>
            <a:r>
              <a:rPr lang="es-ES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supone:</a:t>
            </a:r>
          </a:p>
          <a:p>
            <a:pPr marL="823912" lvl="1" indent="-342900" algn="just" eaLnBrk="1" hangingPunct="1">
              <a:spcAft>
                <a:spcPts val="8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Analizar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el proceso por el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llegamos a dar sentido a nuestra participación en actividades de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aprendizaje.</a:t>
            </a:r>
          </a:p>
          <a:p>
            <a:pPr marL="1223962" lvl="2" indent="-342900" algn="just" eaLnBrk="1" hangingPunct="1">
              <a:spcAft>
                <a:spcPts val="8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Reconociéndonos a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nosotros mismos como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aprendices. </a:t>
            </a:r>
          </a:p>
          <a:p>
            <a:pPr marL="1223962" lvl="2" indent="-342900" algn="just" eaLnBrk="1" hangingPunct="1">
              <a:spcAft>
                <a:spcPts val="12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Teniendo presente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los valores y emociones que acompañan este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reconocimiento. </a:t>
            </a:r>
          </a:p>
          <a:p>
            <a:pPr marL="342900" indent="-342900" algn="just" eaLnBrk="1" hangingPunct="1">
              <a:spcAft>
                <a:spcPts val="8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 básico de las instituciones educativas es contribuir </a:t>
            </a:r>
            <a:r>
              <a:rPr lang="es-E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una construcción saludable de una identidad de </a:t>
            </a:r>
            <a:r>
              <a:rPr lang="es-ES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</a:t>
            </a:r>
          </a:p>
          <a:p>
            <a:pPr marL="823912" lvl="1" indent="-342900" algn="just" eaLnBrk="1" hangingPunct="1">
              <a:spcAft>
                <a:spcPts val="8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ue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permita al alumno o alumna ser consciente de su desempeño como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aprendiz. </a:t>
            </a:r>
          </a:p>
          <a:p>
            <a:pPr marL="823912" lvl="1" indent="-342900" algn="just" eaLnBrk="1" hangingPunct="1">
              <a:spcAft>
                <a:spcPts val="120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nfrentarse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a nuevos aprendizajes optimizando sus posibilidades, reduciendo sus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dificultades.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714375"/>
            <a:ext cx="9144000" cy="714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F65E-5717-4EFA-83E0-48BFE32A02A6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12582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7546</TotalTime>
  <Words>2125</Words>
  <Application>Microsoft Office PowerPoint</Application>
  <PresentationFormat>Presentación en pantalla (4:3)</PresentationFormat>
  <Paragraphs>268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Sevilla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Luis de la Mata Benítez</dc:creator>
  <cp:lastModifiedBy>User</cp:lastModifiedBy>
  <cp:revision>717</cp:revision>
  <cp:lastPrinted>2017-11-16T11:13:17Z</cp:lastPrinted>
  <dcterms:created xsi:type="dcterms:W3CDTF">2001-02-10T22:18:19Z</dcterms:created>
  <dcterms:modified xsi:type="dcterms:W3CDTF">2017-11-16T11:16:17Z</dcterms:modified>
</cp:coreProperties>
</file>