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matic SC"/>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AmaticSC-bold.fntdata"/><Relationship Id="rId12" Type="http://schemas.openxmlformats.org/officeDocument/2006/relationships/slide" Target="slides/slide7.xml"/><Relationship Id="rId23"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8435292c07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435292c07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435292c07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435292c0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8435292c0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435292c0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8435292c07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8435292c07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435292c07_5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435292c07_5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435292c07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435292c07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435292c07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435292c07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8435292c07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8435292c07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435292c0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435292c0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435292c07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435292c07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8435292c0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435292c0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8435292c07_3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435292c07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8435292c07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435292c07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8435292c07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435292c07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435292c07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435292c07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435292c07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435292c07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hyperlink" Target="https://www.youtube.com/watch?v=3rQxGcS2mj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s.wikipedia.org/w/index.php?title=Harper_%26_Row&amp;action=edit&amp;redlink=1" TargetMode="External"/><Relationship Id="rId4" Type="http://schemas.openxmlformats.org/officeDocument/2006/relationships/hyperlink" Target="https://es.wikipedia.org/w/index.php?title=Houghton_Mifflin_Co.&amp;action=edit&amp;redlink=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144400" y="1279375"/>
            <a:ext cx="4762200" cy="1732800"/>
          </a:xfrm>
          <a:prstGeom prst="rect">
            <a:avLst/>
          </a:prstGeom>
          <a:solidFill>
            <a:srgbClr val="A64D79"/>
          </a:solidFill>
          <a:ln cap="flat" cmpd="sng" w="9525">
            <a:solidFill>
              <a:srgbClr val="FFFFFF"/>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s">
                <a:solidFill>
                  <a:srgbClr val="FFFFFF"/>
                </a:solidFill>
              </a:rPr>
              <a:t>CATHERINE STERN</a:t>
            </a:r>
            <a:endParaRPr>
              <a:solidFill>
                <a:srgbClr val="FFFFFF"/>
              </a:solidFill>
            </a:endParaRPr>
          </a:p>
        </p:txBody>
      </p:sp>
      <p:sp>
        <p:nvSpPr>
          <p:cNvPr id="55" name="Google Shape;55;p13"/>
          <p:cNvSpPr txBox="1"/>
          <p:nvPr>
            <p:ph idx="1" type="subTitle"/>
          </p:nvPr>
        </p:nvSpPr>
        <p:spPr>
          <a:xfrm>
            <a:off x="53800" y="3280725"/>
            <a:ext cx="4943400" cy="59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t>PSICÓLOGAS PIONERAS</a:t>
            </a:r>
            <a:endParaRPr/>
          </a:p>
        </p:txBody>
      </p:sp>
      <p:pic>
        <p:nvPicPr>
          <p:cNvPr id="56" name="Google Shape;56;p13"/>
          <p:cNvPicPr preferRelativeResize="0"/>
          <p:nvPr/>
        </p:nvPicPr>
        <p:blipFill>
          <a:blip r:embed="rId3">
            <a:alphaModFix/>
          </a:blip>
          <a:stretch>
            <a:fillRect/>
          </a:stretch>
        </p:blipFill>
        <p:spPr>
          <a:xfrm>
            <a:off x="5086875" y="392500"/>
            <a:ext cx="3792275" cy="4358497"/>
          </a:xfrm>
          <a:prstGeom prst="rect">
            <a:avLst/>
          </a:prstGeom>
          <a:noFill/>
          <a:ln>
            <a:noFill/>
          </a:ln>
        </p:spPr>
      </p:pic>
      <p:sp>
        <p:nvSpPr>
          <p:cNvPr id="57" name="Google Shape;57;p13"/>
          <p:cNvSpPr txBox="1"/>
          <p:nvPr/>
        </p:nvSpPr>
        <p:spPr>
          <a:xfrm>
            <a:off x="144400" y="4445775"/>
            <a:ext cx="1568700" cy="5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Grupo Palomita, GG4, GM1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51" name="Shape 151"/>
        <p:cNvGrpSpPr/>
        <p:nvPr/>
      </p:nvGrpSpPr>
      <p:grpSpPr>
        <a:xfrm>
          <a:off x="0" y="0"/>
          <a:ext cx="0" cy="0"/>
          <a:chOff x="0" y="0"/>
          <a:chExt cx="0" cy="0"/>
        </a:xfrm>
      </p:grpSpPr>
      <p:sp>
        <p:nvSpPr>
          <p:cNvPr id="152" name="Google Shape;152;p22"/>
          <p:cNvSpPr txBox="1"/>
          <p:nvPr>
            <p:ph type="title"/>
          </p:nvPr>
        </p:nvSpPr>
        <p:spPr>
          <a:xfrm>
            <a:off x="0" y="-3375"/>
            <a:ext cx="9144000" cy="6951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BIOGRAFÍA</a:t>
            </a:r>
            <a:endParaRPr b="1" sz="3800">
              <a:solidFill>
                <a:srgbClr val="FFFFFF"/>
              </a:solidFill>
              <a:latin typeface="Amatic SC"/>
              <a:ea typeface="Amatic SC"/>
              <a:cs typeface="Amatic SC"/>
              <a:sym typeface="Amatic SC"/>
            </a:endParaRPr>
          </a:p>
        </p:txBody>
      </p:sp>
      <p:pic>
        <p:nvPicPr>
          <p:cNvPr id="153" name="Google Shape;153;p22"/>
          <p:cNvPicPr preferRelativeResize="0"/>
          <p:nvPr/>
        </p:nvPicPr>
        <p:blipFill>
          <a:blip r:embed="rId3">
            <a:alphaModFix/>
          </a:blip>
          <a:stretch>
            <a:fillRect/>
          </a:stretch>
        </p:blipFill>
        <p:spPr>
          <a:xfrm>
            <a:off x="6829500" y="1700825"/>
            <a:ext cx="2002775" cy="1565650"/>
          </a:xfrm>
          <a:prstGeom prst="rect">
            <a:avLst/>
          </a:prstGeom>
          <a:noFill/>
          <a:ln>
            <a:noFill/>
          </a:ln>
        </p:spPr>
      </p:pic>
      <p:sp>
        <p:nvSpPr>
          <p:cNvPr id="154" name="Google Shape;154;p22"/>
          <p:cNvSpPr txBox="1"/>
          <p:nvPr/>
        </p:nvSpPr>
        <p:spPr>
          <a:xfrm>
            <a:off x="311700" y="1188150"/>
            <a:ext cx="5661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En 1940-1943, fue la ayudante de investigación de Max Wertheimer en la New School para la Investigación Social.</a:t>
            </a:r>
            <a:endParaRPr/>
          </a:p>
        </p:txBody>
      </p:sp>
      <p:sp>
        <p:nvSpPr>
          <p:cNvPr id="155" name="Google Shape;155;p22"/>
          <p:cNvSpPr txBox="1"/>
          <p:nvPr/>
        </p:nvSpPr>
        <p:spPr>
          <a:xfrm>
            <a:off x="6829500" y="3266475"/>
            <a:ext cx="2002800" cy="4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t>Max Wertheimer, fundador de la Psicología de la Gestalt</a:t>
            </a:r>
            <a:endParaRPr sz="900"/>
          </a:p>
        </p:txBody>
      </p:sp>
      <p:sp>
        <p:nvSpPr>
          <p:cNvPr id="156" name="Google Shape;156;p22"/>
          <p:cNvSpPr txBox="1"/>
          <p:nvPr/>
        </p:nvSpPr>
        <p:spPr>
          <a:xfrm>
            <a:off x="311700" y="1760850"/>
            <a:ext cx="5661300" cy="6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Consiguió entender las bases psicológicas de sus experimentos empíricos y pragmáticos</a:t>
            </a:r>
            <a:endParaRPr/>
          </a:p>
        </p:txBody>
      </p:sp>
      <p:sp>
        <p:nvSpPr>
          <p:cNvPr id="157" name="Google Shape;157;p22"/>
          <p:cNvSpPr txBox="1"/>
          <p:nvPr/>
        </p:nvSpPr>
        <p:spPr>
          <a:xfrm>
            <a:off x="352650" y="2379150"/>
            <a:ext cx="5998500" cy="101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“El aprender no debe estar basado solo en la memoria por repetición, sino en la visualización de las características estructurales del concepto, así dándole a sus alumnos la perspicacia para ser capaz de captar las relaciones”</a:t>
            </a:r>
            <a:endParaRPr/>
          </a:p>
        </p:txBody>
      </p:sp>
      <p:sp>
        <p:nvSpPr>
          <p:cNvPr id="158" name="Google Shape;158;p22"/>
          <p:cNvSpPr txBox="1"/>
          <p:nvPr/>
        </p:nvSpPr>
        <p:spPr>
          <a:xfrm>
            <a:off x="352650" y="4214750"/>
            <a:ext cx="50181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Catherine Stern murió un 8 de enero de 1973 en Nueva York</a:t>
            </a:r>
            <a:endParaRPr/>
          </a:p>
        </p:txBody>
      </p:sp>
      <p:cxnSp>
        <p:nvCxnSpPr>
          <p:cNvPr id="159" name="Google Shape;159;p22"/>
          <p:cNvCxnSpPr>
            <a:stCxn id="154" idx="3"/>
            <a:endCxn id="153" idx="1"/>
          </p:cNvCxnSpPr>
          <p:nvPr/>
        </p:nvCxnSpPr>
        <p:spPr>
          <a:xfrm>
            <a:off x="5973000" y="1474500"/>
            <a:ext cx="856500" cy="1009200"/>
          </a:xfrm>
          <a:prstGeom prst="bentConnector3">
            <a:avLst>
              <a:gd fmla="val 50000" name="adj1"/>
            </a:avLst>
          </a:prstGeom>
          <a:noFill/>
          <a:ln cap="flat" cmpd="sng" w="9525">
            <a:solidFill>
              <a:srgbClr val="000000"/>
            </a:solidFill>
            <a:prstDash val="solid"/>
            <a:round/>
            <a:headEnd len="med" w="med" type="none"/>
            <a:tailEnd len="med" w="med" type="none"/>
          </a:ln>
        </p:spPr>
      </p:cxnSp>
      <p:sp>
        <p:nvSpPr>
          <p:cNvPr id="160" name="Google Shape;160;p22"/>
          <p:cNvSpPr txBox="1"/>
          <p:nvPr/>
        </p:nvSpPr>
        <p:spPr>
          <a:xfrm>
            <a:off x="352650" y="3870350"/>
            <a:ext cx="34350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Rudolf Stern, su marido, murió en 1962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64" name="Shape 164"/>
        <p:cNvGrpSpPr/>
        <p:nvPr/>
      </p:nvGrpSpPr>
      <p:grpSpPr>
        <a:xfrm>
          <a:off x="0" y="0"/>
          <a:ext cx="0" cy="0"/>
          <a:chOff x="0" y="0"/>
          <a:chExt cx="0" cy="0"/>
        </a:xfrm>
      </p:grpSpPr>
      <p:sp>
        <p:nvSpPr>
          <p:cNvPr id="165" name="Google Shape;165;p23"/>
          <p:cNvSpPr txBox="1"/>
          <p:nvPr>
            <p:ph type="title"/>
          </p:nvPr>
        </p:nvSpPr>
        <p:spPr>
          <a:xfrm>
            <a:off x="0" y="0"/>
            <a:ext cx="9144000" cy="6960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INVESTIGACIÓN</a:t>
            </a:r>
            <a:endParaRPr b="1" sz="3800">
              <a:solidFill>
                <a:srgbClr val="FFFFFF"/>
              </a:solidFill>
              <a:latin typeface="Amatic SC"/>
              <a:ea typeface="Amatic SC"/>
              <a:cs typeface="Amatic SC"/>
              <a:sym typeface="Amatic SC"/>
            </a:endParaRPr>
          </a:p>
        </p:txBody>
      </p:sp>
      <p:sp>
        <p:nvSpPr>
          <p:cNvPr id="166" name="Google Shape;166;p23"/>
          <p:cNvSpPr txBox="1"/>
          <p:nvPr>
            <p:ph idx="1" type="body"/>
          </p:nvPr>
        </p:nvSpPr>
        <p:spPr>
          <a:xfrm>
            <a:off x="311700" y="695963"/>
            <a:ext cx="6741600" cy="85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1400">
                <a:solidFill>
                  <a:schemeClr val="dk1"/>
                </a:solidFill>
              </a:rPr>
              <a:t>Psicóloga y educadora alemana</a:t>
            </a:r>
            <a:r>
              <a:rPr lang="es" sz="1400">
                <a:solidFill>
                  <a:schemeClr val="dk1"/>
                </a:solidFill>
              </a:rPr>
              <a:t>. Se dedicó fundamentalmente a el aprendizaje de </a:t>
            </a:r>
            <a:r>
              <a:rPr b="1" lang="es" sz="1400">
                <a:solidFill>
                  <a:schemeClr val="dk1"/>
                </a:solidFill>
              </a:rPr>
              <a:t>matemáticas</a:t>
            </a:r>
            <a:r>
              <a:rPr lang="es" sz="1400">
                <a:solidFill>
                  <a:schemeClr val="dk1"/>
                </a:solidFill>
              </a:rPr>
              <a:t>(aritmética) en el contexto de </a:t>
            </a:r>
            <a:r>
              <a:rPr b="1" lang="es" sz="1400">
                <a:solidFill>
                  <a:schemeClr val="dk1"/>
                </a:solidFill>
              </a:rPr>
              <a:t>infantes con problemas</a:t>
            </a:r>
            <a:r>
              <a:rPr lang="es" sz="1400">
                <a:solidFill>
                  <a:schemeClr val="dk1"/>
                </a:solidFill>
              </a:rPr>
              <a:t> para aprender dicho conocimiento.</a:t>
            </a:r>
            <a:endParaRPr sz="2100"/>
          </a:p>
        </p:txBody>
      </p:sp>
      <p:pic>
        <p:nvPicPr>
          <p:cNvPr id="167" name="Google Shape;167;p23"/>
          <p:cNvPicPr preferRelativeResize="0"/>
          <p:nvPr/>
        </p:nvPicPr>
        <p:blipFill>
          <a:blip r:embed="rId3">
            <a:alphaModFix/>
          </a:blip>
          <a:stretch>
            <a:fillRect/>
          </a:stretch>
        </p:blipFill>
        <p:spPr>
          <a:xfrm>
            <a:off x="7053300" y="899000"/>
            <a:ext cx="1621525" cy="1875175"/>
          </a:xfrm>
          <a:prstGeom prst="rect">
            <a:avLst/>
          </a:prstGeom>
          <a:noFill/>
          <a:ln>
            <a:noFill/>
          </a:ln>
        </p:spPr>
      </p:pic>
      <p:sp>
        <p:nvSpPr>
          <p:cNvPr id="168" name="Google Shape;168;p23"/>
          <p:cNvSpPr txBox="1"/>
          <p:nvPr/>
        </p:nvSpPr>
        <p:spPr>
          <a:xfrm>
            <a:off x="1674925" y="2103162"/>
            <a:ext cx="5173500" cy="93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rgbClr val="222222"/>
                </a:solidFill>
              </a:rPr>
              <a:t>Su libro, </a:t>
            </a:r>
            <a:r>
              <a:rPr b="1" i="1" lang="es">
                <a:solidFill>
                  <a:srgbClr val="222222"/>
                </a:solidFill>
              </a:rPr>
              <a:t>Children Discover Arithmetic</a:t>
            </a:r>
            <a:r>
              <a:rPr lang="es">
                <a:solidFill>
                  <a:srgbClr val="222222"/>
                </a:solidFill>
              </a:rPr>
              <a:t> (1949) fue utilizado por otros profesionales para trabajar en los problemas que enfrentan los niños cuando aprenden </a:t>
            </a:r>
            <a:r>
              <a:rPr b="1" lang="es">
                <a:solidFill>
                  <a:srgbClr val="222222"/>
                </a:solidFill>
              </a:rPr>
              <a:t>aritmética</a:t>
            </a:r>
            <a:r>
              <a:rPr lang="es">
                <a:solidFill>
                  <a:srgbClr val="222222"/>
                </a:solidFill>
              </a:rPr>
              <a:t>.</a:t>
            </a:r>
            <a:endParaRPr/>
          </a:p>
        </p:txBody>
      </p:sp>
      <p:pic>
        <p:nvPicPr>
          <p:cNvPr id="169" name="Google Shape;169;p23"/>
          <p:cNvPicPr preferRelativeResize="0"/>
          <p:nvPr/>
        </p:nvPicPr>
        <p:blipFill>
          <a:blip r:embed="rId4">
            <a:alphaModFix/>
          </a:blip>
          <a:stretch>
            <a:fillRect/>
          </a:stretch>
        </p:blipFill>
        <p:spPr>
          <a:xfrm>
            <a:off x="187125" y="1674525"/>
            <a:ext cx="1381550" cy="1794475"/>
          </a:xfrm>
          <a:prstGeom prst="rect">
            <a:avLst/>
          </a:prstGeom>
          <a:noFill/>
          <a:ln>
            <a:noFill/>
          </a:ln>
        </p:spPr>
      </p:pic>
      <p:sp>
        <p:nvSpPr>
          <p:cNvPr id="170" name="Google Shape;170;p23"/>
          <p:cNvSpPr txBox="1"/>
          <p:nvPr/>
        </p:nvSpPr>
        <p:spPr>
          <a:xfrm>
            <a:off x="311700" y="3625475"/>
            <a:ext cx="5862000" cy="988500"/>
          </a:xfrm>
          <a:prstGeom prst="rect">
            <a:avLst/>
          </a:prstGeom>
          <a:noFill/>
          <a:ln>
            <a:noFill/>
          </a:ln>
        </p:spPr>
        <p:txBody>
          <a:bodyPr anchorCtr="0" anchor="t" bIns="91425" lIns="91425" spcFirstLastPara="1" rIns="91425" wrap="square" tIns="91425">
            <a:noAutofit/>
          </a:bodyPr>
          <a:lstStyle/>
          <a:p>
            <a:pPr indent="0" lvl="0" marL="0" rtl="0" algn="l">
              <a:lnSpc>
                <a:spcPct val="128571"/>
              </a:lnSpc>
              <a:spcBef>
                <a:spcPts val="0"/>
              </a:spcBef>
              <a:spcAft>
                <a:spcPts val="0"/>
              </a:spcAft>
              <a:buNone/>
            </a:pPr>
            <a:r>
              <a:rPr lang="es">
                <a:solidFill>
                  <a:srgbClr val="222222"/>
                </a:solidFill>
              </a:rPr>
              <a:t>Dirigió un jardín de niños’ en Breslau, Alemania (hoy Wrocław, Polonia), que fue reconocido como un instituto de capacitación para maestros y psicólogos.</a:t>
            </a:r>
            <a:endParaRPr/>
          </a:p>
        </p:txBody>
      </p:sp>
      <p:pic>
        <p:nvPicPr>
          <p:cNvPr id="171" name="Google Shape;171;p23"/>
          <p:cNvPicPr preferRelativeResize="0"/>
          <p:nvPr/>
        </p:nvPicPr>
        <p:blipFill>
          <a:blip r:embed="rId5">
            <a:alphaModFix/>
          </a:blip>
          <a:stretch>
            <a:fillRect/>
          </a:stretch>
        </p:blipFill>
        <p:spPr>
          <a:xfrm>
            <a:off x="6579375" y="2977175"/>
            <a:ext cx="2327800" cy="1947900"/>
          </a:xfrm>
          <a:prstGeom prst="rect">
            <a:avLst/>
          </a:prstGeom>
          <a:noFill/>
          <a:ln>
            <a:noFill/>
          </a:ln>
        </p:spPr>
      </p:pic>
      <p:sp>
        <p:nvSpPr>
          <p:cNvPr id="172" name="Google Shape;172;p23"/>
          <p:cNvSpPr txBox="1"/>
          <p:nvPr/>
        </p:nvSpPr>
        <p:spPr>
          <a:xfrm>
            <a:off x="2609425" y="4355625"/>
            <a:ext cx="3813900" cy="6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rgbClr val="222222"/>
                </a:solidFill>
              </a:rPr>
              <a:t>Debido a la </a:t>
            </a:r>
            <a:r>
              <a:rPr b="1" lang="es">
                <a:solidFill>
                  <a:srgbClr val="222222"/>
                </a:solidFill>
              </a:rPr>
              <a:t>represión nazi</a:t>
            </a:r>
            <a:r>
              <a:rPr lang="es">
                <a:solidFill>
                  <a:srgbClr val="222222"/>
                </a:solidFill>
              </a:rPr>
              <a:t>, tuvo que cerrar su jardín de infancia en 1934.</a:t>
            </a:r>
            <a:endParaRPr/>
          </a:p>
        </p:txBody>
      </p:sp>
      <p:sp>
        <p:nvSpPr>
          <p:cNvPr id="173" name="Google Shape;173;p23"/>
          <p:cNvSpPr/>
          <p:nvPr/>
        </p:nvSpPr>
        <p:spPr>
          <a:xfrm rot="5400000">
            <a:off x="1880050" y="4111900"/>
            <a:ext cx="377700" cy="1000200"/>
          </a:xfrm>
          <a:prstGeom prst="bentUpArrow">
            <a:avLst>
              <a:gd fmla="val 18248" name="adj1"/>
              <a:gd fmla="val 34015" name="adj2"/>
              <a:gd fmla="val 50000" name="adj3"/>
            </a:avLst>
          </a:prstGeom>
          <a:solidFill>
            <a:schemeClr val="lt2"/>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23"/>
          <p:cNvPicPr preferRelativeResize="0"/>
          <p:nvPr/>
        </p:nvPicPr>
        <p:blipFill>
          <a:blip r:embed="rId6">
            <a:alphaModFix/>
          </a:blip>
          <a:stretch>
            <a:fillRect/>
          </a:stretch>
        </p:blipFill>
        <p:spPr>
          <a:xfrm>
            <a:off x="5076425" y="4698618"/>
            <a:ext cx="606500" cy="3639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78" name="Shape 178"/>
        <p:cNvGrpSpPr/>
        <p:nvPr/>
      </p:nvGrpSpPr>
      <p:grpSpPr>
        <a:xfrm>
          <a:off x="0" y="0"/>
          <a:ext cx="0" cy="0"/>
          <a:chOff x="0" y="0"/>
          <a:chExt cx="0" cy="0"/>
        </a:xfrm>
      </p:grpSpPr>
      <p:sp>
        <p:nvSpPr>
          <p:cNvPr id="179" name="Google Shape;179;p24"/>
          <p:cNvSpPr txBox="1"/>
          <p:nvPr>
            <p:ph type="title"/>
          </p:nvPr>
        </p:nvSpPr>
        <p:spPr>
          <a:xfrm>
            <a:off x="0" y="0"/>
            <a:ext cx="9144000" cy="7071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INVESTIGACIÓN</a:t>
            </a:r>
            <a:endParaRPr b="1" sz="3800">
              <a:solidFill>
                <a:srgbClr val="FFFFFF"/>
              </a:solidFill>
              <a:latin typeface="Amatic SC"/>
              <a:ea typeface="Amatic SC"/>
              <a:cs typeface="Amatic SC"/>
              <a:sym typeface="Amatic SC"/>
            </a:endParaRPr>
          </a:p>
        </p:txBody>
      </p:sp>
      <p:sp>
        <p:nvSpPr>
          <p:cNvPr id="180" name="Google Shape;180;p24"/>
          <p:cNvSpPr txBox="1"/>
          <p:nvPr>
            <p:ph idx="1" type="body"/>
          </p:nvPr>
        </p:nvSpPr>
        <p:spPr>
          <a:xfrm>
            <a:off x="377325" y="863550"/>
            <a:ext cx="8373300" cy="87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400">
                <a:solidFill>
                  <a:srgbClr val="222222"/>
                </a:solidFill>
              </a:rPr>
              <a:t>En el período anterior a Hitler</a:t>
            </a:r>
            <a:r>
              <a:rPr lang="es" sz="1400">
                <a:solidFill>
                  <a:srgbClr val="222222"/>
                </a:solidFill>
              </a:rPr>
              <a:t>, dio una </a:t>
            </a:r>
            <a:r>
              <a:rPr b="1" lang="es" sz="1400">
                <a:solidFill>
                  <a:srgbClr val="222222"/>
                </a:solidFill>
              </a:rPr>
              <a:t>conferencia</a:t>
            </a:r>
            <a:r>
              <a:rPr lang="es" sz="1400">
                <a:solidFill>
                  <a:srgbClr val="222222"/>
                </a:solidFill>
              </a:rPr>
              <a:t> en toda </a:t>
            </a:r>
            <a:r>
              <a:rPr b="1" lang="es" sz="1400">
                <a:solidFill>
                  <a:srgbClr val="222222"/>
                </a:solidFill>
              </a:rPr>
              <a:t>Alemania</a:t>
            </a:r>
            <a:r>
              <a:rPr lang="es" sz="1400">
                <a:solidFill>
                  <a:srgbClr val="222222"/>
                </a:solidFill>
              </a:rPr>
              <a:t> y en </a:t>
            </a:r>
            <a:r>
              <a:rPr b="1" lang="es" sz="1400">
                <a:solidFill>
                  <a:srgbClr val="222222"/>
                </a:solidFill>
              </a:rPr>
              <a:t>1934</a:t>
            </a:r>
            <a:r>
              <a:rPr lang="es" sz="1400">
                <a:solidFill>
                  <a:srgbClr val="222222"/>
                </a:solidFill>
              </a:rPr>
              <a:t>, la </a:t>
            </a:r>
            <a:r>
              <a:rPr b="1" lang="es" sz="1400">
                <a:solidFill>
                  <a:srgbClr val="222222"/>
                </a:solidFill>
              </a:rPr>
              <a:t>Asociación Suiza de Kindergarten</a:t>
            </a:r>
            <a:r>
              <a:rPr lang="es" sz="1400">
                <a:solidFill>
                  <a:srgbClr val="222222"/>
                </a:solidFill>
              </a:rPr>
              <a:t> la invitó a su congreso, donde por primera vez presentó sus nuevos materiales aritméticos.</a:t>
            </a:r>
            <a:endParaRPr sz="2200"/>
          </a:p>
        </p:txBody>
      </p:sp>
      <p:sp>
        <p:nvSpPr>
          <p:cNvPr id="181" name="Google Shape;181;p24"/>
          <p:cNvSpPr txBox="1"/>
          <p:nvPr/>
        </p:nvSpPr>
        <p:spPr>
          <a:xfrm>
            <a:off x="377325" y="2342575"/>
            <a:ext cx="4890600" cy="185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a:solidFill>
                  <a:schemeClr val="dk1"/>
                </a:solidFill>
              </a:rPr>
              <a:t>Wertheimer</a:t>
            </a:r>
            <a:r>
              <a:rPr lang="es">
                <a:solidFill>
                  <a:schemeClr val="dk1"/>
                </a:solidFill>
              </a:rPr>
              <a:t> llamó a su enfoque </a:t>
            </a:r>
            <a:r>
              <a:rPr b="1" lang="es">
                <a:solidFill>
                  <a:schemeClr val="dk1"/>
                </a:solidFill>
              </a:rPr>
              <a:t>Aritmética</a:t>
            </a:r>
            <a:r>
              <a:rPr lang="es">
                <a:solidFill>
                  <a:schemeClr val="dk1"/>
                </a:solidFill>
              </a:rPr>
              <a:t> </a:t>
            </a:r>
            <a:r>
              <a:rPr b="1" lang="es">
                <a:solidFill>
                  <a:schemeClr val="dk1"/>
                </a:solidFill>
              </a:rPr>
              <a:t>Estructural</a:t>
            </a:r>
            <a:r>
              <a:rPr lang="es">
                <a:solidFill>
                  <a:schemeClr val="dk1"/>
                </a:solidFill>
              </a:rPr>
              <a:t>. En </a:t>
            </a:r>
            <a:r>
              <a:rPr b="1" lang="es">
                <a:solidFill>
                  <a:schemeClr val="dk1"/>
                </a:solidFill>
              </a:rPr>
              <a:t>1944</a:t>
            </a:r>
            <a:r>
              <a:rPr lang="es">
                <a:solidFill>
                  <a:schemeClr val="dk1"/>
                </a:solidFill>
              </a:rPr>
              <a:t>, le mostró los materiales a </a:t>
            </a:r>
            <a:r>
              <a:rPr b="1" lang="es">
                <a:solidFill>
                  <a:schemeClr val="dk1"/>
                </a:solidFill>
              </a:rPr>
              <a:t>Albert Einstein</a:t>
            </a:r>
            <a:r>
              <a:rPr lang="es">
                <a:solidFill>
                  <a:schemeClr val="dk1"/>
                </a:solidFill>
              </a:rPr>
              <a:t>, quien trabajó con ellos durante más de una hora. Él escribió a </a:t>
            </a:r>
            <a:r>
              <a:rPr b="1" lang="es">
                <a:solidFill>
                  <a:schemeClr val="dk1"/>
                </a:solidFill>
              </a:rPr>
              <a:t>Harper y Row</a:t>
            </a:r>
            <a:r>
              <a:rPr lang="es">
                <a:solidFill>
                  <a:schemeClr val="dk1"/>
                </a:solidFill>
              </a:rPr>
              <a:t>, quienes publicaron </a:t>
            </a:r>
            <a:r>
              <a:rPr b="1" lang="es">
                <a:solidFill>
                  <a:schemeClr val="dk1"/>
                </a:solidFill>
              </a:rPr>
              <a:t>Children Discover Arithmetic en 1949</a:t>
            </a:r>
            <a:r>
              <a:rPr lang="es">
                <a:solidFill>
                  <a:schemeClr val="dk1"/>
                </a:solidFill>
              </a:rPr>
              <a:t>; </a:t>
            </a:r>
            <a:r>
              <a:rPr i="1" lang="es">
                <a:solidFill>
                  <a:schemeClr val="dk1"/>
                </a:solidFill>
              </a:rPr>
              <a:t>"Creo que su idea (la de Catherine Stern) es sólida y sería de gran valor en la enseñanza de los elementos de la aritmética".</a:t>
            </a:r>
            <a:endParaRPr i="1"/>
          </a:p>
        </p:txBody>
      </p:sp>
      <p:pic>
        <p:nvPicPr>
          <p:cNvPr id="182" name="Google Shape;182;p24"/>
          <p:cNvPicPr preferRelativeResize="0"/>
          <p:nvPr/>
        </p:nvPicPr>
        <p:blipFill>
          <a:blip r:embed="rId3">
            <a:alphaModFix/>
          </a:blip>
          <a:stretch>
            <a:fillRect/>
          </a:stretch>
        </p:blipFill>
        <p:spPr>
          <a:xfrm>
            <a:off x="5779925" y="1896975"/>
            <a:ext cx="1235100" cy="1726925"/>
          </a:xfrm>
          <a:prstGeom prst="rect">
            <a:avLst/>
          </a:prstGeom>
          <a:noFill/>
          <a:ln>
            <a:noFill/>
          </a:ln>
        </p:spPr>
      </p:pic>
      <p:pic>
        <p:nvPicPr>
          <p:cNvPr id="183" name="Google Shape;183;p24"/>
          <p:cNvPicPr preferRelativeResize="0"/>
          <p:nvPr/>
        </p:nvPicPr>
        <p:blipFill>
          <a:blip r:embed="rId4">
            <a:alphaModFix/>
          </a:blip>
          <a:stretch>
            <a:fillRect/>
          </a:stretch>
        </p:blipFill>
        <p:spPr>
          <a:xfrm>
            <a:off x="5993000" y="3220625"/>
            <a:ext cx="1356225" cy="1808300"/>
          </a:xfrm>
          <a:prstGeom prst="rect">
            <a:avLst/>
          </a:prstGeom>
          <a:noFill/>
          <a:ln>
            <a:noFill/>
          </a:ln>
        </p:spPr>
      </p:pic>
      <p:sp>
        <p:nvSpPr>
          <p:cNvPr id="184" name="Google Shape;184;p24"/>
          <p:cNvSpPr/>
          <p:nvPr/>
        </p:nvSpPr>
        <p:spPr>
          <a:xfrm>
            <a:off x="7527000" y="2342575"/>
            <a:ext cx="1617000" cy="1464000"/>
          </a:xfrm>
          <a:prstGeom prst="wedgeEllipseCallout">
            <a:avLst>
              <a:gd fmla="val -69852" name="adj1"/>
              <a:gd fmla="val 8044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7527000" y="2342575"/>
            <a:ext cx="1617000" cy="1464000"/>
          </a:xfrm>
          <a:prstGeom prst="wedgeEllipseCallout">
            <a:avLst>
              <a:gd fmla="val -84811" name="adj1"/>
              <a:gd fmla="val -3782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
              <a:t>¡Catherine es genial!</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89" name="Shape 189"/>
        <p:cNvGrpSpPr/>
        <p:nvPr/>
      </p:nvGrpSpPr>
      <p:grpSpPr>
        <a:xfrm>
          <a:off x="0" y="0"/>
          <a:ext cx="0" cy="0"/>
          <a:chOff x="0" y="0"/>
          <a:chExt cx="0" cy="0"/>
        </a:xfrm>
      </p:grpSpPr>
      <p:sp>
        <p:nvSpPr>
          <p:cNvPr id="190" name="Google Shape;190;p25"/>
          <p:cNvSpPr txBox="1"/>
          <p:nvPr>
            <p:ph type="title"/>
          </p:nvPr>
        </p:nvSpPr>
        <p:spPr>
          <a:xfrm>
            <a:off x="0" y="0"/>
            <a:ext cx="9144000" cy="6519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SISTEMA MONTESSORI </a:t>
            </a:r>
            <a:endParaRPr b="1" sz="3800">
              <a:solidFill>
                <a:srgbClr val="FFFFFF"/>
              </a:solidFill>
              <a:latin typeface="Amatic SC"/>
              <a:ea typeface="Amatic SC"/>
              <a:cs typeface="Amatic SC"/>
              <a:sym typeface="Amatic SC"/>
            </a:endParaRPr>
          </a:p>
        </p:txBody>
      </p:sp>
      <p:sp>
        <p:nvSpPr>
          <p:cNvPr id="191" name="Google Shape;191;p25"/>
          <p:cNvSpPr txBox="1"/>
          <p:nvPr>
            <p:ph idx="1" type="body"/>
          </p:nvPr>
        </p:nvSpPr>
        <p:spPr>
          <a:xfrm>
            <a:off x="456200" y="1472775"/>
            <a:ext cx="4577400" cy="26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400">
                <a:solidFill>
                  <a:srgbClr val="222222"/>
                </a:solidFill>
              </a:rPr>
              <a:t>En su jardín de infancia</a:t>
            </a:r>
            <a:r>
              <a:rPr lang="es" sz="1400">
                <a:solidFill>
                  <a:srgbClr val="222222"/>
                </a:solidFill>
              </a:rPr>
              <a:t> usó el </a:t>
            </a:r>
            <a:r>
              <a:rPr b="1" lang="es" sz="1400">
                <a:solidFill>
                  <a:srgbClr val="222222"/>
                </a:solidFill>
              </a:rPr>
              <a:t>método de Montessori</a:t>
            </a:r>
            <a:r>
              <a:rPr lang="es" sz="1400">
                <a:solidFill>
                  <a:srgbClr val="222222"/>
                </a:solidFill>
              </a:rPr>
              <a:t> para que los niños aprendieran matemáticas. </a:t>
            </a:r>
            <a:endParaRPr sz="1400">
              <a:solidFill>
                <a:srgbClr val="222222"/>
              </a:solidFill>
            </a:endParaRPr>
          </a:p>
          <a:p>
            <a:pPr indent="0" lvl="0" marL="0" rtl="0" algn="l">
              <a:spcBef>
                <a:spcPts val="0"/>
              </a:spcBef>
              <a:spcAft>
                <a:spcPts val="0"/>
              </a:spcAft>
              <a:buNone/>
            </a:pPr>
            <a:r>
              <a:t/>
            </a:r>
            <a:endParaRPr sz="1400">
              <a:solidFill>
                <a:srgbClr val="222222"/>
              </a:solidFill>
            </a:endParaRPr>
          </a:p>
          <a:p>
            <a:pPr indent="0" lvl="0" marL="0" rtl="0" algn="l">
              <a:spcBef>
                <a:spcPts val="0"/>
              </a:spcBef>
              <a:spcAft>
                <a:spcPts val="0"/>
              </a:spcAft>
              <a:buNone/>
            </a:pPr>
            <a:r>
              <a:rPr lang="es" sz="1400">
                <a:solidFill>
                  <a:srgbClr val="222222"/>
                </a:solidFill>
              </a:rPr>
              <a:t>El método se basaba en alambres con pequeñas piezas de madera que se deslizaban a través de dichos alambres.</a:t>
            </a:r>
            <a:endParaRPr sz="1400">
              <a:solidFill>
                <a:srgbClr val="222222"/>
              </a:solidFill>
            </a:endParaRPr>
          </a:p>
          <a:p>
            <a:pPr indent="0" lvl="0" marL="0" rtl="0" algn="l">
              <a:spcBef>
                <a:spcPts val="0"/>
              </a:spcBef>
              <a:spcAft>
                <a:spcPts val="0"/>
              </a:spcAft>
              <a:buNone/>
            </a:pPr>
            <a:r>
              <a:t/>
            </a:r>
            <a:endParaRPr sz="1400">
              <a:solidFill>
                <a:srgbClr val="222222"/>
              </a:solidFill>
            </a:endParaRPr>
          </a:p>
          <a:p>
            <a:pPr indent="0" lvl="0" marL="0" rtl="0" algn="l">
              <a:spcBef>
                <a:spcPts val="0"/>
              </a:spcBef>
              <a:spcAft>
                <a:spcPts val="0"/>
              </a:spcAft>
              <a:buClr>
                <a:schemeClr val="dk1"/>
              </a:buClr>
              <a:buSzPts val="1100"/>
              <a:buFont typeface="Arial"/>
              <a:buNone/>
            </a:pPr>
            <a:r>
              <a:rPr b="1" lang="es" sz="1400">
                <a:solidFill>
                  <a:srgbClr val="222222"/>
                </a:solidFill>
              </a:rPr>
              <a:t>Pero </a:t>
            </a:r>
            <a:r>
              <a:rPr lang="es" sz="1400">
                <a:solidFill>
                  <a:srgbClr val="222222"/>
                </a:solidFill>
              </a:rPr>
              <a:t>Stern hizo los alambres y bucles más largos, por lo que obligaba además a los niños a contar.</a:t>
            </a:r>
            <a:endParaRPr sz="2200"/>
          </a:p>
        </p:txBody>
      </p:sp>
      <p:pic>
        <p:nvPicPr>
          <p:cNvPr id="192" name="Google Shape;192;p25"/>
          <p:cNvPicPr preferRelativeResize="0"/>
          <p:nvPr/>
        </p:nvPicPr>
        <p:blipFill>
          <a:blip r:embed="rId3">
            <a:alphaModFix/>
          </a:blip>
          <a:stretch>
            <a:fillRect/>
          </a:stretch>
        </p:blipFill>
        <p:spPr>
          <a:xfrm>
            <a:off x="5442300" y="966425"/>
            <a:ext cx="3390000" cy="33815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96" name="Shape 196"/>
        <p:cNvGrpSpPr/>
        <p:nvPr/>
      </p:nvGrpSpPr>
      <p:grpSpPr>
        <a:xfrm>
          <a:off x="0" y="0"/>
          <a:ext cx="0" cy="0"/>
          <a:chOff x="0" y="0"/>
          <a:chExt cx="0" cy="0"/>
        </a:xfrm>
      </p:grpSpPr>
      <p:sp>
        <p:nvSpPr>
          <p:cNvPr id="197" name="Google Shape;197;p26"/>
          <p:cNvSpPr txBox="1"/>
          <p:nvPr>
            <p:ph type="title"/>
          </p:nvPr>
        </p:nvSpPr>
        <p:spPr>
          <a:xfrm>
            <a:off x="0" y="0"/>
            <a:ext cx="9144000" cy="7080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 REGLETAS DE CUISENAIRE</a:t>
            </a:r>
            <a:endParaRPr b="1" sz="3800">
              <a:solidFill>
                <a:srgbClr val="FFFFFF"/>
              </a:solidFill>
              <a:latin typeface="Amatic SC"/>
              <a:ea typeface="Amatic SC"/>
              <a:cs typeface="Amatic SC"/>
              <a:sym typeface="Amatic SC"/>
            </a:endParaRPr>
          </a:p>
        </p:txBody>
      </p:sp>
      <p:sp>
        <p:nvSpPr>
          <p:cNvPr id="198" name="Google Shape;198;p26"/>
          <p:cNvSpPr txBox="1"/>
          <p:nvPr>
            <p:ph idx="1" type="body"/>
          </p:nvPr>
        </p:nvSpPr>
        <p:spPr>
          <a:xfrm>
            <a:off x="712950" y="1295800"/>
            <a:ext cx="4513200" cy="19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400">
                <a:solidFill>
                  <a:srgbClr val="222222"/>
                </a:solidFill>
              </a:rPr>
              <a:t>Finalmente desarrolló </a:t>
            </a:r>
            <a:r>
              <a:rPr b="1" lang="es" sz="1400">
                <a:solidFill>
                  <a:srgbClr val="222222"/>
                </a:solidFill>
              </a:rPr>
              <a:t>conjuntos de manipuladores matemáticos</a:t>
            </a:r>
            <a:r>
              <a:rPr lang="es" sz="1400">
                <a:solidFill>
                  <a:srgbClr val="222222"/>
                </a:solidFill>
              </a:rPr>
              <a:t> similares a las </a:t>
            </a:r>
            <a:r>
              <a:rPr b="1" lang="es" sz="1400">
                <a:solidFill>
                  <a:srgbClr val="222222"/>
                </a:solidFill>
              </a:rPr>
              <a:t>REGLETAS DE CUISENAIRE</a:t>
            </a:r>
            <a:r>
              <a:rPr lang="es" sz="1400">
                <a:solidFill>
                  <a:srgbClr val="222222"/>
                </a:solidFill>
              </a:rPr>
              <a:t>(son un versátil juego de manipulación matemática utilizado en la escuela, así como en otros niveles de aprendizaje (como en idiomas).)., para que los niños los utilizaran en la construcción de su sentido numérico y conocimiento de la </a:t>
            </a:r>
            <a:r>
              <a:rPr b="1" lang="es" sz="1400">
                <a:solidFill>
                  <a:srgbClr val="222222"/>
                </a:solidFill>
              </a:rPr>
              <a:t>aritmética</a:t>
            </a:r>
            <a:r>
              <a:rPr lang="es" sz="1400">
                <a:solidFill>
                  <a:srgbClr val="222222"/>
                </a:solidFill>
              </a:rPr>
              <a:t>.</a:t>
            </a:r>
            <a:endParaRPr sz="1400"/>
          </a:p>
        </p:txBody>
      </p:sp>
      <p:pic>
        <p:nvPicPr>
          <p:cNvPr id="199" name="Google Shape;199;p26"/>
          <p:cNvPicPr preferRelativeResize="0"/>
          <p:nvPr/>
        </p:nvPicPr>
        <p:blipFill>
          <a:blip r:embed="rId3">
            <a:alphaModFix/>
          </a:blip>
          <a:stretch>
            <a:fillRect/>
          </a:stretch>
        </p:blipFill>
        <p:spPr>
          <a:xfrm>
            <a:off x="6085350" y="999700"/>
            <a:ext cx="2514600" cy="2514600"/>
          </a:xfrm>
          <a:prstGeom prst="rect">
            <a:avLst/>
          </a:prstGeom>
          <a:noFill/>
          <a:ln>
            <a:noFill/>
          </a:ln>
        </p:spPr>
      </p:pic>
      <p:sp>
        <p:nvSpPr>
          <p:cNvPr id="200" name="Google Shape;200;p26"/>
          <p:cNvSpPr/>
          <p:nvPr/>
        </p:nvSpPr>
        <p:spPr>
          <a:xfrm>
            <a:off x="712950" y="3514300"/>
            <a:ext cx="2278800" cy="1374900"/>
          </a:xfrm>
          <a:prstGeom prst="rightArrowCallout">
            <a:avLst>
              <a:gd fmla="val 25000" name="adj1"/>
              <a:gd fmla="val 25000" name="adj2"/>
              <a:gd fmla="val 25000" name="adj3"/>
              <a:gd fmla="val 64977" name="adj4"/>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
              <a:t>VÍDEO EXPLICATIVO DE LAS REGLETAS DE CUISENAIRE</a:t>
            </a:r>
            <a:endParaRPr b="1"/>
          </a:p>
        </p:txBody>
      </p:sp>
      <p:sp>
        <p:nvSpPr>
          <p:cNvPr id="201" name="Google Shape;201;p26"/>
          <p:cNvSpPr txBox="1"/>
          <p:nvPr/>
        </p:nvSpPr>
        <p:spPr>
          <a:xfrm>
            <a:off x="3064000" y="3944050"/>
            <a:ext cx="5445900" cy="51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850" u="sng">
                <a:solidFill>
                  <a:srgbClr val="1155CC"/>
                </a:solidFill>
                <a:hlinkClick r:id="rId4"/>
              </a:rPr>
              <a:t>https://www.youtube.com/watch?v=3rQxGcS2mjM</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205" name="Shape 205"/>
        <p:cNvGrpSpPr/>
        <p:nvPr/>
      </p:nvGrpSpPr>
      <p:grpSpPr>
        <a:xfrm>
          <a:off x="0" y="0"/>
          <a:ext cx="0" cy="0"/>
          <a:chOff x="0" y="0"/>
          <a:chExt cx="0" cy="0"/>
        </a:xfrm>
      </p:grpSpPr>
      <p:sp>
        <p:nvSpPr>
          <p:cNvPr id="206" name="Google Shape;206;p27"/>
          <p:cNvSpPr txBox="1"/>
          <p:nvPr>
            <p:ph type="title"/>
          </p:nvPr>
        </p:nvSpPr>
        <p:spPr>
          <a:xfrm>
            <a:off x="0" y="0"/>
            <a:ext cx="9144000" cy="6582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OBRAS</a:t>
            </a:r>
            <a:endParaRPr b="1" sz="3800">
              <a:solidFill>
                <a:srgbClr val="FFFFFF"/>
              </a:solidFill>
              <a:latin typeface="Amatic SC"/>
              <a:ea typeface="Amatic SC"/>
              <a:cs typeface="Amatic SC"/>
              <a:sym typeface="Amatic SC"/>
            </a:endParaRPr>
          </a:p>
        </p:txBody>
      </p:sp>
      <p:sp>
        <p:nvSpPr>
          <p:cNvPr id="207" name="Google Shape;207;p27"/>
          <p:cNvSpPr txBox="1"/>
          <p:nvPr>
            <p:ph idx="1" type="body"/>
          </p:nvPr>
        </p:nvSpPr>
        <p:spPr>
          <a:xfrm>
            <a:off x="311700" y="1152900"/>
            <a:ext cx="8520600" cy="283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000000"/>
                </a:solidFill>
              </a:rPr>
              <a:t>Desgraciadamente, debido a la represión nazi, apenas fueron notadas:</a:t>
            </a:r>
            <a:endParaRPr sz="1400">
              <a:solidFill>
                <a:srgbClr val="000000"/>
              </a:solidFill>
            </a:endParaRPr>
          </a:p>
          <a:p>
            <a:pPr indent="-317500" lvl="0" marL="685800" rtl="0" algn="l">
              <a:spcBef>
                <a:spcPts val="1600"/>
              </a:spcBef>
              <a:spcAft>
                <a:spcPts val="0"/>
              </a:spcAft>
              <a:buClr>
                <a:srgbClr val="222222"/>
              </a:buClr>
              <a:buSzPts val="1400"/>
              <a:buChar char="●"/>
            </a:pPr>
            <a:r>
              <a:rPr i="1" lang="es" sz="1400">
                <a:solidFill>
                  <a:srgbClr val="222222"/>
                </a:solidFill>
              </a:rPr>
              <a:t>Children Discover Arithmetic</a:t>
            </a:r>
            <a:r>
              <a:rPr lang="es" sz="1400">
                <a:solidFill>
                  <a:srgbClr val="222222"/>
                </a:solidFill>
              </a:rPr>
              <a:t>, Catherine Stern, </a:t>
            </a:r>
            <a:r>
              <a:rPr lang="es" sz="1400">
                <a:solidFill>
                  <a:srgbClr val="A55858"/>
                </a:solidFill>
                <a:uFill>
                  <a:noFill/>
                </a:uFill>
                <a:hlinkClick r:id="rId3"/>
              </a:rPr>
              <a:t>Harper &amp; Row</a:t>
            </a:r>
            <a:r>
              <a:rPr lang="es" sz="1400">
                <a:solidFill>
                  <a:srgbClr val="222222"/>
                </a:solidFill>
              </a:rPr>
              <a:t>, 1949.</a:t>
            </a:r>
            <a:endParaRPr sz="1400">
              <a:solidFill>
                <a:srgbClr val="222222"/>
              </a:solidFill>
            </a:endParaRPr>
          </a:p>
          <a:p>
            <a:pPr indent="-317500" lvl="0" marL="685800" rtl="0" algn="l">
              <a:spcBef>
                <a:spcPts val="0"/>
              </a:spcBef>
              <a:spcAft>
                <a:spcPts val="0"/>
              </a:spcAft>
              <a:buClr>
                <a:srgbClr val="222222"/>
              </a:buClr>
              <a:buSzPts val="1400"/>
              <a:buChar char="●"/>
            </a:pPr>
            <a:r>
              <a:rPr i="1" lang="es" sz="1400">
                <a:solidFill>
                  <a:srgbClr val="222222"/>
                </a:solidFill>
              </a:rPr>
              <a:t>Experimenting with Numbers</a:t>
            </a:r>
            <a:r>
              <a:rPr lang="es" sz="1400">
                <a:solidFill>
                  <a:srgbClr val="222222"/>
                </a:solidFill>
              </a:rPr>
              <a:t>, Catherine Stern, Margaret Stern and Toni S. Gould. </a:t>
            </a:r>
            <a:r>
              <a:rPr lang="es" sz="1400">
                <a:solidFill>
                  <a:srgbClr val="A55858"/>
                </a:solidFill>
                <a:uFill>
                  <a:noFill/>
                </a:uFill>
                <a:hlinkClick r:id="rId4"/>
              </a:rPr>
              <a:t>Houghton Mifflin Co.</a:t>
            </a:r>
            <a:r>
              <a:rPr lang="es" sz="1400">
                <a:solidFill>
                  <a:srgbClr val="222222"/>
                </a:solidFill>
              </a:rPr>
              <a:t>, 1950</a:t>
            </a:r>
            <a:endParaRPr sz="1400">
              <a:solidFill>
                <a:srgbClr val="222222"/>
              </a:solidFill>
            </a:endParaRPr>
          </a:p>
          <a:p>
            <a:pPr indent="-317500" lvl="0" marL="685800" rtl="0" algn="l">
              <a:spcBef>
                <a:spcPts val="0"/>
              </a:spcBef>
              <a:spcAft>
                <a:spcPts val="0"/>
              </a:spcAft>
              <a:buClr>
                <a:srgbClr val="222222"/>
              </a:buClr>
              <a:buSzPts val="1400"/>
              <a:buChar char="●"/>
            </a:pPr>
            <a:r>
              <a:rPr i="1" lang="es" sz="1400">
                <a:solidFill>
                  <a:srgbClr val="222222"/>
                </a:solidFill>
              </a:rPr>
              <a:t>Structural Arithmetic I, II, III, Teachers Guide and Workbooks</a:t>
            </a:r>
            <a:r>
              <a:rPr lang="es" sz="1400">
                <a:solidFill>
                  <a:srgbClr val="222222"/>
                </a:solidFill>
              </a:rPr>
              <a:t>, with M. Stern and T. Gould. Houghton Mifflin Co., 1952</a:t>
            </a:r>
            <a:endParaRPr sz="1400">
              <a:solidFill>
                <a:srgbClr val="222222"/>
              </a:solidFill>
            </a:endParaRPr>
          </a:p>
          <a:p>
            <a:pPr indent="-317500" lvl="0" marL="685800" rtl="0" algn="l">
              <a:spcBef>
                <a:spcPts val="0"/>
              </a:spcBef>
              <a:spcAft>
                <a:spcPts val="0"/>
              </a:spcAft>
              <a:buClr>
                <a:srgbClr val="222222"/>
              </a:buClr>
              <a:buSzPts val="1400"/>
              <a:buChar char="●"/>
            </a:pPr>
            <a:r>
              <a:rPr i="1" lang="es" sz="1400">
                <a:solidFill>
                  <a:srgbClr val="222222"/>
                </a:solidFill>
              </a:rPr>
              <a:t>Children Discover Arithmetic</a:t>
            </a:r>
            <a:r>
              <a:rPr lang="es" sz="1400">
                <a:solidFill>
                  <a:srgbClr val="222222"/>
                </a:solidFill>
              </a:rPr>
              <a:t>, Catherine Stern and Margaret B. Stern. Harper &amp; Row, 1971.</a:t>
            </a:r>
            <a:endParaRPr sz="1400">
              <a:solidFill>
                <a:srgbClr val="222222"/>
              </a:solidFill>
            </a:endParaRPr>
          </a:p>
          <a:p>
            <a:pPr indent="-317500" lvl="0" marL="685800" rtl="0" algn="l">
              <a:spcBef>
                <a:spcPts val="0"/>
              </a:spcBef>
              <a:spcAft>
                <a:spcPts val="0"/>
              </a:spcAft>
              <a:buClr>
                <a:srgbClr val="222222"/>
              </a:buClr>
              <a:buSzPts val="1400"/>
              <a:buChar char="●"/>
            </a:pPr>
            <a:r>
              <a:rPr i="1" lang="es" sz="1400">
                <a:solidFill>
                  <a:srgbClr val="222222"/>
                </a:solidFill>
              </a:rPr>
              <a:t>Structural Reading Program, Teachers Guides and Workbooks, A through E</a:t>
            </a:r>
            <a:r>
              <a:rPr lang="es" sz="1400">
                <a:solidFill>
                  <a:srgbClr val="222222"/>
                </a:solidFill>
              </a:rPr>
              <a:t>, with M. Stern and T. Gould, Random House, 1963.</a:t>
            </a:r>
            <a:endParaRPr sz="1400">
              <a:solidFill>
                <a:srgbClr val="222222"/>
              </a:solidFill>
            </a:endParaRPr>
          </a:p>
          <a:p>
            <a:pPr indent="-317500" lvl="0" marL="685800" rtl="0" algn="l">
              <a:spcBef>
                <a:spcPts val="0"/>
              </a:spcBef>
              <a:spcAft>
                <a:spcPts val="0"/>
              </a:spcAft>
              <a:buClr>
                <a:srgbClr val="222222"/>
              </a:buClr>
              <a:buSzPts val="1400"/>
              <a:buChar char="●"/>
            </a:pPr>
            <a:r>
              <a:rPr i="1" lang="es" sz="1400">
                <a:solidFill>
                  <a:srgbClr val="222222"/>
                </a:solidFill>
              </a:rPr>
              <a:t>Children Discover Reading</a:t>
            </a:r>
            <a:r>
              <a:rPr lang="es" sz="1400">
                <a:solidFill>
                  <a:srgbClr val="222222"/>
                </a:solidFill>
              </a:rPr>
              <a:t>, with T. Gould, Random House, 1965.</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211" name="Shape 211"/>
        <p:cNvGrpSpPr/>
        <p:nvPr/>
      </p:nvGrpSpPr>
      <p:grpSpPr>
        <a:xfrm>
          <a:off x="0" y="0"/>
          <a:ext cx="0" cy="0"/>
          <a:chOff x="0" y="0"/>
          <a:chExt cx="0" cy="0"/>
        </a:xfrm>
      </p:grpSpPr>
      <p:sp>
        <p:nvSpPr>
          <p:cNvPr id="212" name="Google Shape;212;p28"/>
          <p:cNvSpPr txBox="1"/>
          <p:nvPr>
            <p:ph type="title"/>
          </p:nvPr>
        </p:nvSpPr>
        <p:spPr>
          <a:xfrm>
            <a:off x="125" y="0"/>
            <a:ext cx="9144000" cy="6519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REFERENCIAS BIBLIOGRÁFICAS</a:t>
            </a:r>
            <a:endParaRPr b="1" sz="3800">
              <a:solidFill>
                <a:srgbClr val="FFFFFF"/>
              </a:solidFill>
              <a:latin typeface="Amatic SC"/>
              <a:ea typeface="Amatic SC"/>
              <a:cs typeface="Amatic SC"/>
              <a:sym typeface="Amatic SC"/>
            </a:endParaRPr>
          </a:p>
        </p:txBody>
      </p:sp>
      <p:sp>
        <p:nvSpPr>
          <p:cNvPr id="213" name="Google Shape;213;p28"/>
          <p:cNvSpPr txBox="1"/>
          <p:nvPr>
            <p:ph idx="1" type="body"/>
          </p:nvPr>
        </p:nvSpPr>
        <p:spPr>
          <a:xfrm>
            <a:off x="265775" y="925550"/>
            <a:ext cx="8520600" cy="3644400"/>
          </a:xfrm>
          <a:prstGeom prst="rect">
            <a:avLst/>
          </a:prstGeom>
        </p:spPr>
        <p:txBody>
          <a:bodyPr anchorCtr="0" anchor="t" bIns="91425" lIns="91425" spcFirstLastPara="1" rIns="91425" wrap="square" tIns="91425">
            <a:noAutofit/>
          </a:bodyPr>
          <a:lstStyle/>
          <a:p>
            <a:pPr indent="-457200" lvl="0" marL="457200" rtl="0" algn="l">
              <a:spcBef>
                <a:spcPts val="1200"/>
              </a:spcBef>
              <a:spcAft>
                <a:spcPts val="0"/>
              </a:spcAft>
              <a:buClr>
                <a:schemeClr val="dk1"/>
              </a:buClr>
              <a:buSzPts val="1100"/>
              <a:buFont typeface="Arial"/>
              <a:buNone/>
            </a:pPr>
            <a:r>
              <a:rPr i="1" lang="es" sz="1400">
                <a:solidFill>
                  <a:schemeClr val="dk1"/>
                </a:solidFill>
                <a:latin typeface="Trebuchet MS"/>
                <a:ea typeface="Trebuchet MS"/>
                <a:cs typeface="Trebuchet MS"/>
                <a:sym typeface="Trebuchet MS"/>
              </a:rPr>
              <a:t>Das Kita-Handbuch</a:t>
            </a:r>
            <a:r>
              <a:rPr lang="es" sz="1400">
                <a:solidFill>
                  <a:schemeClr val="dk1"/>
                </a:solidFill>
                <a:latin typeface="Trebuchet MS"/>
                <a:ea typeface="Trebuchet MS"/>
                <a:cs typeface="Trebuchet MS"/>
                <a:sym typeface="Trebuchet MS"/>
              </a:rPr>
              <a:t>. (s.f.). Obtenido de https://kindergartenpaedagogik.de/fachartikel/geschichte-der-kinderbetreuung/manfred-berger-frauen-in-der-geschichte-des-kindergartens/2196</a:t>
            </a:r>
            <a:endParaRPr sz="1400">
              <a:solidFill>
                <a:schemeClr val="dk1"/>
              </a:solidFill>
              <a:latin typeface="Trebuchet MS"/>
              <a:ea typeface="Trebuchet MS"/>
              <a:cs typeface="Trebuchet MS"/>
              <a:sym typeface="Trebuchet MS"/>
            </a:endParaRPr>
          </a:p>
          <a:p>
            <a:pPr indent="-457200" lvl="0" marL="457200" rtl="0" algn="l">
              <a:spcBef>
                <a:spcPts val="1200"/>
              </a:spcBef>
              <a:spcAft>
                <a:spcPts val="0"/>
              </a:spcAft>
              <a:buClr>
                <a:schemeClr val="dk1"/>
              </a:buClr>
              <a:buSzPts val="1100"/>
              <a:buFont typeface="Arial"/>
              <a:buNone/>
            </a:pPr>
            <a:r>
              <a:rPr i="1" lang="es" sz="1400">
                <a:solidFill>
                  <a:schemeClr val="dk1"/>
                </a:solidFill>
                <a:latin typeface="Trebuchet MS"/>
                <a:ea typeface="Trebuchet MS"/>
                <a:cs typeface="Trebuchet MS"/>
                <a:sym typeface="Trebuchet MS"/>
              </a:rPr>
              <a:t>Internet Archive</a:t>
            </a:r>
            <a:r>
              <a:rPr lang="es" sz="1400">
                <a:solidFill>
                  <a:schemeClr val="dk1"/>
                </a:solidFill>
                <a:latin typeface="Trebuchet MS"/>
                <a:ea typeface="Trebuchet MS"/>
                <a:cs typeface="Trebuchet MS"/>
                <a:sym typeface="Trebuchet MS"/>
              </a:rPr>
              <a:t>. (31 de Diciembre de 2014). Obtenido de https://web.archive.org/web/20131105214440/http://www.highbeam.com/doc/1G2-2591308829.html</a:t>
            </a:r>
            <a:endParaRPr sz="1400">
              <a:solidFill>
                <a:schemeClr val="dk1"/>
              </a:solidFill>
              <a:latin typeface="Trebuchet MS"/>
              <a:ea typeface="Trebuchet MS"/>
              <a:cs typeface="Trebuchet MS"/>
              <a:sym typeface="Trebuchet MS"/>
            </a:endParaRPr>
          </a:p>
          <a:p>
            <a:pPr indent="-457200" lvl="0" marL="457200" rtl="0" algn="l">
              <a:spcBef>
                <a:spcPts val="1200"/>
              </a:spcBef>
              <a:spcAft>
                <a:spcPts val="0"/>
              </a:spcAft>
              <a:buClr>
                <a:schemeClr val="dk1"/>
              </a:buClr>
              <a:buSzPts val="1100"/>
              <a:buFont typeface="Arial"/>
              <a:buNone/>
            </a:pPr>
            <a:r>
              <a:rPr i="1" lang="es" sz="1400">
                <a:solidFill>
                  <a:schemeClr val="dk1"/>
                </a:solidFill>
                <a:latin typeface="Trebuchet MS"/>
                <a:ea typeface="Trebuchet MS"/>
                <a:cs typeface="Trebuchet MS"/>
                <a:sym typeface="Trebuchet MS"/>
              </a:rPr>
              <a:t>Nifbe</a:t>
            </a:r>
            <a:r>
              <a:rPr lang="es" sz="1400">
                <a:solidFill>
                  <a:schemeClr val="dk1"/>
                </a:solidFill>
                <a:latin typeface="Trebuchet MS"/>
                <a:ea typeface="Trebuchet MS"/>
                <a:cs typeface="Trebuchet MS"/>
                <a:sym typeface="Trebuchet MS"/>
              </a:rPr>
              <a:t>. (27 de Abril de 2016). Obtenido de https://www.nifbe.de/component/themensammlung?view=item&amp;id=315:kaethe-stern-1894-1973&amp;catid=37</a:t>
            </a:r>
            <a:endParaRPr sz="1400">
              <a:solidFill>
                <a:schemeClr val="dk1"/>
              </a:solidFill>
              <a:latin typeface="Trebuchet MS"/>
              <a:ea typeface="Trebuchet MS"/>
              <a:cs typeface="Trebuchet MS"/>
              <a:sym typeface="Trebuchet MS"/>
            </a:endParaRPr>
          </a:p>
          <a:p>
            <a:pPr indent="-457200" lvl="0" marL="457200" rtl="0" algn="l">
              <a:spcBef>
                <a:spcPts val="1200"/>
              </a:spcBef>
              <a:spcAft>
                <a:spcPts val="0"/>
              </a:spcAft>
              <a:buClr>
                <a:schemeClr val="dk1"/>
              </a:buClr>
              <a:buSzPts val="1100"/>
              <a:buFont typeface="Arial"/>
              <a:buNone/>
            </a:pPr>
            <a:r>
              <a:rPr i="1" lang="es" sz="1400">
                <a:solidFill>
                  <a:schemeClr val="dk1"/>
                </a:solidFill>
                <a:latin typeface="Trebuchet MS"/>
                <a:ea typeface="Trebuchet MS"/>
                <a:cs typeface="Trebuchet MS"/>
                <a:sym typeface="Trebuchet MS"/>
              </a:rPr>
              <a:t>Stern Math</a:t>
            </a:r>
            <a:r>
              <a:rPr lang="es" sz="1400">
                <a:solidFill>
                  <a:schemeClr val="dk1"/>
                </a:solidFill>
                <a:latin typeface="Trebuchet MS"/>
                <a:ea typeface="Trebuchet MS"/>
                <a:cs typeface="Trebuchet MS"/>
                <a:sym typeface="Trebuchet MS"/>
              </a:rPr>
              <a:t>. (s.f.). Obtenido de https://www.sternmath.com/who-we-are.html</a:t>
            </a:r>
            <a:endParaRPr sz="1400">
              <a:solidFill>
                <a:schemeClr val="dk1"/>
              </a:solidFill>
              <a:latin typeface="Trebuchet MS"/>
              <a:ea typeface="Trebuchet MS"/>
              <a:cs typeface="Trebuchet MS"/>
              <a:sym typeface="Trebuchet MS"/>
            </a:endParaRPr>
          </a:p>
          <a:p>
            <a:pPr indent="-457200" lvl="0" marL="457200" rtl="0" algn="l">
              <a:spcBef>
                <a:spcPts val="1200"/>
              </a:spcBef>
              <a:spcAft>
                <a:spcPts val="0"/>
              </a:spcAft>
              <a:buClr>
                <a:schemeClr val="dk1"/>
              </a:buClr>
              <a:buSzPts val="1100"/>
              <a:buFont typeface="Arial"/>
              <a:buNone/>
            </a:pPr>
            <a:r>
              <a:rPr i="1" lang="es" sz="1400">
                <a:solidFill>
                  <a:schemeClr val="dk1"/>
                </a:solidFill>
                <a:latin typeface="Trebuchet MS"/>
                <a:ea typeface="Trebuchet MS"/>
                <a:cs typeface="Trebuchet MS"/>
                <a:sym typeface="Trebuchet MS"/>
              </a:rPr>
              <a:t>Wikipedia</a:t>
            </a:r>
            <a:r>
              <a:rPr lang="es" sz="1400">
                <a:solidFill>
                  <a:schemeClr val="dk1"/>
                </a:solidFill>
                <a:latin typeface="Trebuchet MS"/>
                <a:ea typeface="Trebuchet MS"/>
                <a:cs typeface="Trebuchet MS"/>
                <a:sym typeface="Trebuchet MS"/>
              </a:rPr>
              <a:t>. (31 de Mayo de 2019). Obtenido de https://de.wikipedia.org/wiki/K%C3%A4the_Stern</a:t>
            </a:r>
            <a:endParaRPr sz="1400">
              <a:solidFill>
                <a:schemeClr val="dk1"/>
              </a:solidFill>
              <a:latin typeface="Trebuchet MS"/>
              <a:ea typeface="Trebuchet MS"/>
              <a:cs typeface="Trebuchet MS"/>
              <a:sym typeface="Trebuchet MS"/>
            </a:endParaRPr>
          </a:p>
          <a:p>
            <a:pPr indent="0" lvl="0" marL="0" rtl="0" algn="l">
              <a:spcBef>
                <a:spcPts val="1200"/>
              </a:spcBef>
              <a:spcAft>
                <a:spcPts val="0"/>
              </a:spcAft>
              <a:buClr>
                <a:schemeClr val="dk1"/>
              </a:buClr>
              <a:buSzPts val="1100"/>
              <a:buFont typeface="Arial"/>
              <a:buNone/>
            </a:pPr>
            <a:r>
              <a:rPr lang="es" sz="1100">
                <a:solidFill>
                  <a:schemeClr val="dk1"/>
                </a:solidFill>
              </a:rPr>
              <a:t> </a:t>
            </a:r>
            <a:endParaRPr sz="1100">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rgbClr val="222222"/>
              </a:solidFill>
            </a:endParaRPr>
          </a:p>
          <a:p>
            <a:pPr indent="0" lvl="0" marL="0" rtl="0" algn="l">
              <a:spcBef>
                <a:spcPts val="0"/>
              </a:spcBef>
              <a:spcAft>
                <a:spcPts val="160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217" name="Shape 217"/>
        <p:cNvGrpSpPr/>
        <p:nvPr/>
      </p:nvGrpSpPr>
      <p:grpSpPr>
        <a:xfrm>
          <a:off x="0" y="0"/>
          <a:ext cx="0" cy="0"/>
          <a:chOff x="0" y="0"/>
          <a:chExt cx="0" cy="0"/>
        </a:xfrm>
      </p:grpSpPr>
      <p:sp>
        <p:nvSpPr>
          <p:cNvPr id="218" name="Google Shape;218;p29"/>
          <p:cNvSpPr txBox="1"/>
          <p:nvPr>
            <p:ph type="title"/>
          </p:nvPr>
        </p:nvSpPr>
        <p:spPr>
          <a:xfrm>
            <a:off x="360150" y="547375"/>
            <a:ext cx="6367800" cy="4062000"/>
          </a:xfrm>
          <a:prstGeom prst="rect">
            <a:avLst/>
          </a:prstGeom>
          <a:solidFill>
            <a:srgbClr val="A64D79"/>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s" sz="16300">
                <a:solidFill>
                  <a:srgbClr val="FFFFFF"/>
                </a:solidFill>
                <a:latin typeface="Amatic SC"/>
                <a:ea typeface="Amatic SC"/>
                <a:cs typeface="Amatic SC"/>
                <a:sym typeface="Amatic SC"/>
              </a:rPr>
              <a:t>fin</a:t>
            </a:r>
            <a:endParaRPr b="1" sz="16300">
              <a:solidFill>
                <a:srgbClr val="FFFFFF"/>
              </a:solidFill>
              <a:latin typeface="Amatic SC"/>
              <a:ea typeface="Amatic SC"/>
              <a:cs typeface="Amatic SC"/>
              <a:sym typeface="Amatic SC"/>
            </a:endParaRPr>
          </a:p>
        </p:txBody>
      </p:sp>
      <p:sp>
        <p:nvSpPr>
          <p:cNvPr id="219" name="Google Shape;219;p29"/>
          <p:cNvSpPr/>
          <p:nvPr/>
        </p:nvSpPr>
        <p:spPr>
          <a:xfrm>
            <a:off x="5961850" y="702175"/>
            <a:ext cx="2952600" cy="3752400"/>
          </a:xfrm>
          <a:prstGeom prst="rect">
            <a:avLst/>
          </a:prstGeom>
          <a:solidFill>
            <a:srgbClr val="D5A6BD"/>
          </a:solidFill>
          <a:ln cap="flat" cmpd="sng" w="9525">
            <a:solidFill>
              <a:srgbClr val="741B4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s" sz="2300">
                <a:latin typeface="Amatic SC"/>
                <a:ea typeface="Amatic SC"/>
                <a:cs typeface="Amatic SC"/>
                <a:sym typeface="Amatic SC"/>
              </a:rPr>
              <a:t>-Lydia Bermejo Navarro.</a:t>
            </a:r>
            <a:endParaRPr b="1" sz="2300">
              <a:latin typeface="Amatic SC"/>
              <a:ea typeface="Amatic SC"/>
              <a:cs typeface="Amatic SC"/>
              <a:sym typeface="Amatic SC"/>
            </a:endParaRPr>
          </a:p>
          <a:p>
            <a:pPr indent="0" lvl="0" marL="0" rtl="0" algn="l">
              <a:spcBef>
                <a:spcPts val="0"/>
              </a:spcBef>
              <a:spcAft>
                <a:spcPts val="0"/>
              </a:spcAft>
              <a:buNone/>
            </a:pPr>
            <a:r>
              <a:t/>
            </a:r>
            <a:endParaRPr b="1" sz="2300">
              <a:latin typeface="Amatic SC"/>
              <a:ea typeface="Amatic SC"/>
              <a:cs typeface="Amatic SC"/>
              <a:sym typeface="Amatic SC"/>
            </a:endParaRPr>
          </a:p>
          <a:p>
            <a:pPr indent="0" lvl="0" marL="0" rtl="0" algn="l">
              <a:spcBef>
                <a:spcPts val="0"/>
              </a:spcBef>
              <a:spcAft>
                <a:spcPts val="0"/>
              </a:spcAft>
              <a:buNone/>
            </a:pPr>
            <a:r>
              <a:rPr b="1" lang="es" sz="2300">
                <a:latin typeface="Amatic SC"/>
                <a:ea typeface="Amatic SC"/>
                <a:cs typeface="Amatic SC"/>
                <a:sym typeface="Amatic SC"/>
              </a:rPr>
              <a:t>-Pablo Cortés González.</a:t>
            </a:r>
            <a:endParaRPr b="1" sz="2300">
              <a:latin typeface="Amatic SC"/>
              <a:ea typeface="Amatic SC"/>
              <a:cs typeface="Amatic SC"/>
              <a:sym typeface="Amatic SC"/>
            </a:endParaRPr>
          </a:p>
          <a:p>
            <a:pPr indent="0" lvl="0" marL="0" rtl="0" algn="l">
              <a:spcBef>
                <a:spcPts val="0"/>
              </a:spcBef>
              <a:spcAft>
                <a:spcPts val="0"/>
              </a:spcAft>
              <a:buNone/>
            </a:pPr>
            <a:r>
              <a:t/>
            </a:r>
            <a:endParaRPr b="1" sz="2300">
              <a:latin typeface="Amatic SC"/>
              <a:ea typeface="Amatic SC"/>
              <a:cs typeface="Amatic SC"/>
              <a:sym typeface="Amatic SC"/>
            </a:endParaRPr>
          </a:p>
          <a:p>
            <a:pPr indent="0" lvl="0" marL="0" rtl="0" algn="l">
              <a:spcBef>
                <a:spcPts val="0"/>
              </a:spcBef>
              <a:spcAft>
                <a:spcPts val="0"/>
              </a:spcAft>
              <a:buNone/>
            </a:pPr>
            <a:r>
              <a:rPr b="1" lang="es" sz="2300">
                <a:latin typeface="Amatic SC"/>
                <a:ea typeface="Amatic SC"/>
                <a:cs typeface="Amatic SC"/>
                <a:sym typeface="Amatic SC"/>
              </a:rPr>
              <a:t>-Rosa Mª De Celis Rodríguez.</a:t>
            </a:r>
            <a:endParaRPr b="1" sz="2300">
              <a:latin typeface="Amatic SC"/>
              <a:ea typeface="Amatic SC"/>
              <a:cs typeface="Amatic SC"/>
              <a:sym typeface="Amatic SC"/>
            </a:endParaRPr>
          </a:p>
          <a:p>
            <a:pPr indent="0" lvl="0" marL="0" rtl="0" algn="l">
              <a:spcBef>
                <a:spcPts val="0"/>
              </a:spcBef>
              <a:spcAft>
                <a:spcPts val="0"/>
              </a:spcAft>
              <a:buNone/>
            </a:pPr>
            <a:r>
              <a:t/>
            </a:r>
            <a:endParaRPr b="1" sz="2300">
              <a:latin typeface="Amatic SC"/>
              <a:ea typeface="Amatic SC"/>
              <a:cs typeface="Amatic SC"/>
              <a:sym typeface="Amatic SC"/>
            </a:endParaRPr>
          </a:p>
          <a:p>
            <a:pPr indent="0" lvl="0" marL="0" rtl="0" algn="l">
              <a:spcBef>
                <a:spcPts val="0"/>
              </a:spcBef>
              <a:spcAft>
                <a:spcPts val="0"/>
              </a:spcAft>
              <a:buNone/>
            </a:pPr>
            <a:r>
              <a:rPr b="1" lang="es" sz="2300">
                <a:latin typeface="Amatic SC"/>
                <a:ea typeface="Amatic SC"/>
                <a:cs typeface="Amatic SC"/>
                <a:sym typeface="Amatic SC"/>
              </a:rPr>
              <a:t>-Ainhoa Falcón Arias.</a:t>
            </a:r>
            <a:endParaRPr b="1" sz="2300">
              <a:latin typeface="Amatic SC"/>
              <a:ea typeface="Amatic SC"/>
              <a:cs typeface="Amatic SC"/>
              <a:sym typeface="Amatic SC"/>
            </a:endParaRPr>
          </a:p>
          <a:p>
            <a:pPr indent="0" lvl="0" marL="0" rtl="0" algn="l">
              <a:spcBef>
                <a:spcPts val="0"/>
              </a:spcBef>
              <a:spcAft>
                <a:spcPts val="0"/>
              </a:spcAft>
              <a:buNone/>
            </a:pPr>
            <a:r>
              <a:t/>
            </a:r>
            <a:endParaRPr b="1" sz="2300">
              <a:latin typeface="Amatic SC"/>
              <a:ea typeface="Amatic SC"/>
              <a:cs typeface="Amatic SC"/>
              <a:sym typeface="Amatic SC"/>
            </a:endParaRPr>
          </a:p>
          <a:p>
            <a:pPr indent="0" lvl="0" marL="0" rtl="0" algn="l">
              <a:spcBef>
                <a:spcPts val="0"/>
              </a:spcBef>
              <a:spcAft>
                <a:spcPts val="0"/>
              </a:spcAft>
              <a:buNone/>
            </a:pPr>
            <a:r>
              <a:rPr b="1" lang="es" sz="2300">
                <a:latin typeface="Amatic SC"/>
                <a:ea typeface="Amatic SC"/>
                <a:cs typeface="Amatic SC"/>
                <a:sym typeface="Amatic SC"/>
              </a:rPr>
              <a:t>-Olga de los Ángeles Baus Gil.</a:t>
            </a:r>
            <a:endParaRPr b="1" sz="2300">
              <a:latin typeface="Amatic SC"/>
              <a:ea typeface="Amatic SC"/>
              <a:cs typeface="Amatic SC"/>
              <a:sym typeface="Amatic SC"/>
            </a:endParaRPr>
          </a:p>
          <a:p>
            <a:pPr indent="0" lvl="0" marL="0" rtl="0" algn="l">
              <a:spcBef>
                <a:spcPts val="0"/>
              </a:spcBef>
              <a:spcAft>
                <a:spcPts val="0"/>
              </a:spcAft>
              <a:buNone/>
            </a:pPr>
            <a:r>
              <a:t/>
            </a:r>
            <a:endParaRPr/>
          </a:p>
        </p:txBody>
      </p:sp>
      <p:pic>
        <p:nvPicPr>
          <p:cNvPr id="220" name="Google Shape;220;p29"/>
          <p:cNvPicPr preferRelativeResize="0"/>
          <p:nvPr/>
        </p:nvPicPr>
        <p:blipFill>
          <a:blip r:embed="rId3">
            <a:alphaModFix/>
          </a:blip>
          <a:stretch>
            <a:fillRect/>
          </a:stretch>
        </p:blipFill>
        <p:spPr>
          <a:xfrm>
            <a:off x="145375" y="107125"/>
            <a:ext cx="1776852" cy="1575874"/>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0" y="0"/>
            <a:ext cx="9144000" cy="6888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ÍNDICE</a:t>
            </a:r>
            <a:endParaRPr b="1" sz="3800">
              <a:solidFill>
                <a:srgbClr val="FFFFFF"/>
              </a:solidFill>
              <a:latin typeface="Amatic SC"/>
              <a:ea typeface="Amatic SC"/>
              <a:cs typeface="Amatic SC"/>
              <a:sym typeface="Amatic SC"/>
            </a:endParaRPr>
          </a:p>
        </p:txBody>
      </p:sp>
      <p:sp>
        <p:nvSpPr>
          <p:cNvPr id="63" name="Google Shape;63;p14"/>
          <p:cNvSpPr txBox="1"/>
          <p:nvPr>
            <p:ph idx="1" type="body"/>
          </p:nvPr>
        </p:nvSpPr>
        <p:spPr>
          <a:xfrm>
            <a:off x="548675" y="997525"/>
            <a:ext cx="3636900" cy="362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400">
                <a:solidFill>
                  <a:srgbClr val="000000"/>
                </a:solidFill>
              </a:rPr>
              <a:t>1. </a:t>
            </a:r>
            <a:r>
              <a:rPr b="1" lang="es" sz="1400">
                <a:solidFill>
                  <a:srgbClr val="000000"/>
                </a:solidFill>
              </a:rPr>
              <a:t>INTRODUCCIÓN</a:t>
            </a:r>
            <a:endParaRPr b="1" sz="1400">
              <a:solidFill>
                <a:srgbClr val="000000"/>
              </a:solidFill>
            </a:endParaRPr>
          </a:p>
          <a:p>
            <a:pPr indent="0" lvl="0" marL="0" rtl="0" algn="l">
              <a:spcBef>
                <a:spcPts val="1600"/>
              </a:spcBef>
              <a:spcAft>
                <a:spcPts val="0"/>
              </a:spcAft>
              <a:buNone/>
            </a:pPr>
            <a:r>
              <a:rPr b="1" lang="es" sz="1400">
                <a:solidFill>
                  <a:srgbClr val="000000"/>
                </a:solidFill>
              </a:rPr>
              <a:t>2. BIOGRAFÍA</a:t>
            </a:r>
            <a:endParaRPr b="1" sz="1400">
              <a:solidFill>
                <a:srgbClr val="000000"/>
              </a:solidFill>
            </a:endParaRPr>
          </a:p>
          <a:p>
            <a:pPr indent="0" lvl="0" marL="0" rtl="0" algn="l">
              <a:spcBef>
                <a:spcPts val="1600"/>
              </a:spcBef>
              <a:spcAft>
                <a:spcPts val="0"/>
              </a:spcAft>
              <a:buNone/>
            </a:pPr>
            <a:r>
              <a:rPr b="1" lang="es" sz="1400">
                <a:solidFill>
                  <a:srgbClr val="000000"/>
                </a:solidFill>
              </a:rPr>
              <a:t>3. INTRODUCCIÓN</a:t>
            </a:r>
            <a:endParaRPr b="1" sz="1400">
              <a:solidFill>
                <a:srgbClr val="000000"/>
              </a:solidFill>
            </a:endParaRPr>
          </a:p>
          <a:p>
            <a:pPr indent="0" lvl="0" marL="0" rtl="0" algn="l">
              <a:spcBef>
                <a:spcPts val="1600"/>
              </a:spcBef>
              <a:spcAft>
                <a:spcPts val="0"/>
              </a:spcAft>
              <a:buNone/>
            </a:pPr>
            <a:r>
              <a:rPr b="1" lang="es" sz="1400">
                <a:solidFill>
                  <a:srgbClr val="000000"/>
                </a:solidFill>
              </a:rPr>
              <a:t>4. BIOGRAFÍA</a:t>
            </a:r>
            <a:endParaRPr b="1" sz="1400">
              <a:solidFill>
                <a:srgbClr val="000000"/>
              </a:solidFill>
            </a:endParaRPr>
          </a:p>
          <a:p>
            <a:pPr indent="0" lvl="0" marL="0" rtl="0" algn="l">
              <a:spcBef>
                <a:spcPts val="1600"/>
              </a:spcBef>
              <a:spcAft>
                <a:spcPts val="0"/>
              </a:spcAft>
              <a:buNone/>
            </a:pPr>
            <a:r>
              <a:rPr b="1" lang="es" sz="1400">
                <a:solidFill>
                  <a:srgbClr val="000000"/>
                </a:solidFill>
              </a:rPr>
              <a:t>5. INVESTIGACIÓN</a:t>
            </a:r>
            <a:endParaRPr b="1" sz="1400">
              <a:solidFill>
                <a:srgbClr val="000000"/>
              </a:solidFill>
            </a:endParaRPr>
          </a:p>
          <a:p>
            <a:pPr indent="0" lvl="0" marL="0" rtl="0" algn="l">
              <a:spcBef>
                <a:spcPts val="1600"/>
              </a:spcBef>
              <a:spcAft>
                <a:spcPts val="0"/>
              </a:spcAft>
              <a:buNone/>
            </a:pPr>
            <a:r>
              <a:rPr b="1" lang="es" sz="1400">
                <a:solidFill>
                  <a:srgbClr val="000000"/>
                </a:solidFill>
              </a:rPr>
              <a:t>6.SISTEMA MONTESSORI Y REGLETAS </a:t>
            </a:r>
            <a:endParaRPr b="1" sz="1400">
              <a:solidFill>
                <a:srgbClr val="000000"/>
              </a:solidFill>
            </a:endParaRPr>
          </a:p>
          <a:p>
            <a:pPr indent="0" lvl="0" marL="0" rtl="0" algn="l">
              <a:spcBef>
                <a:spcPts val="1600"/>
              </a:spcBef>
              <a:spcAft>
                <a:spcPts val="0"/>
              </a:spcAft>
              <a:buNone/>
            </a:pPr>
            <a:r>
              <a:rPr b="1" lang="es" sz="1400">
                <a:solidFill>
                  <a:srgbClr val="000000"/>
                </a:solidFill>
              </a:rPr>
              <a:t>6. OBRAS</a:t>
            </a:r>
            <a:endParaRPr b="1" sz="1400">
              <a:solidFill>
                <a:srgbClr val="000000"/>
              </a:solidFill>
            </a:endParaRPr>
          </a:p>
          <a:p>
            <a:pPr indent="0" lvl="0" marL="0" rtl="0" algn="l">
              <a:spcBef>
                <a:spcPts val="1600"/>
              </a:spcBef>
              <a:spcAft>
                <a:spcPts val="1600"/>
              </a:spcAft>
              <a:buNone/>
            </a:pPr>
            <a:r>
              <a:rPr b="1" lang="es" sz="1400">
                <a:solidFill>
                  <a:srgbClr val="000000"/>
                </a:solidFill>
              </a:rPr>
              <a:t>8. REFERENCIAS BIBLIOGRÁFICAS</a:t>
            </a:r>
            <a:endParaRPr b="1" sz="1400">
              <a:solidFill>
                <a:srgbClr val="000000"/>
              </a:solidFill>
            </a:endParaRPr>
          </a:p>
        </p:txBody>
      </p:sp>
      <p:pic>
        <p:nvPicPr>
          <p:cNvPr id="64" name="Google Shape;64;p14"/>
          <p:cNvPicPr preferRelativeResize="0"/>
          <p:nvPr/>
        </p:nvPicPr>
        <p:blipFill>
          <a:blip r:embed="rId3">
            <a:alphaModFix/>
          </a:blip>
          <a:stretch>
            <a:fillRect/>
          </a:stretch>
        </p:blipFill>
        <p:spPr>
          <a:xfrm>
            <a:off x="5187425" y="836350"/>
            <a:ext cx="3409950" cy="3943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50" y="0"/>
            <a:ext cx="9144000" cy="6375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I</a:t>
            </a:r>
            <a:r>
              <a:rPr b="1" lang="es" sz="3800">
                <a:solidFill>
                  <a:srgbClr val="FFFFFF"/>
                </a:solidFill>
                <a:latin typeface="Amatic SC"/>
                <a:ea typeface="Amatic SC"/>
                <a:cs typeface="Amatic SC"/>
                <a:sym typeface="Amatic SC"/>
              </a:rPr>
              <a:t>NTRODUCCIÓN</a:t>
            </a:r>
            <a:endParaRPr b="1" sz="3800">
              <a:solidFill>
                <a:srgbClr val="FFFFFF"/>
              </a:solidFill>
              <a:latin typeface="Amatic SC"/>
              <a:ea typeface="Amatic SC"/>
              <a:cs typeface="Amatic SC"/>
              <a:sym typeface="Amatic SC"/>
            </a:endParaRPr>
          </a:p>
        </p:txBody>
      </p:sp>
      <p:sp>
        <p:nvSpPr>
          <p:cNvPr id="70" name="Google Shape;70;p15"/>
          <p:cNvSpPr txBox="1"/>
          <p:nvPr>
            <p:ph idx="1" type="body"/>
          </p:nvPr>
        </p:nvSpPr>
        <p:spPr>
          <a:xfrm>
            <a:off x="311700" y="1872146"/>
            <a:ext cx="3324600" cy="13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1400">
                <a:solidFill>
                  <a:srgbClr val="222222"/>
                </a:solidFill>
              </a:rPr>
              <a:t>Fue una</a:t>
            </a:r>
            <a:r>
              <a:rPr b="1" lang="es" sz="1400">
                <a:solidFill>
                  <a:srgbClr val="222222"/>
                </a:solidFill>
              </a:rPr>
              <a:t> </a:t>
            </a:r>
            <a:r>
              <a:rPr lang="es" sz="1400">
                <a:solidFill>
                  <a:srgbClr val="222222"/>
                </a:solidFill>
              </a:rPr>
              <a:t>psicóloga y educadora alemana. Realizó juegos matemáticos para aprender el sentido numérico y la aritmética, en niños con dificultades en el aprendizaje.</a:t>
            </a:r>
            <a:endParaRPr sz="1400"/>
          </a:p>
        </p:txBody>
      </p:sp>
      <p:pic>
        <p:nvPicPr>
          <p:cNvPr id="71" name="Google Shape;71;p15"/>
          <p:cNvPicPr preferRelativeResize="0"/>
          <p:nvPr/>
        </p:nvPicPr>
        <p:blipFill>
          <a:blip r:embed="rId3">
            <a:alphaModFix/>
          </a:blip>
          <a:stretch>
            <a:fillRect/>
          </a:stretch>
        </p:blipFill>
        <p:spPr>
          <a:xfrm>
            <a:off x="4029575" y="1208675"/>
            <a:ext cx="4802724" cy="3524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50" y="0"/>
            <a:ext cx="9144000" cy="6504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BIOGRAFÍA</a:t>
            </a:r>
            <a:endParaRPr b="1" sz="3800">
              <a:solidFill>
                <a:srgbClr val="FFFFFF"/>
              </a:solidFill>
              <a:latin typeface="Amatic SC"/>
              <a:ea typeface="Amatic SC"/>
              <a:cs typeface="Amatic SC"/>
              <a:sym typeface="Amatic SC"/>
            </a:endParaRPr>
          </a:p>
        </p:txBody>
      </p:sp>
      <p:sp>
        <p:nvSpPr>
          <p:cNvPr id="77" name="Google Shape;77;p16"/>
          <p:cNvSpPr txBox="1"/>
          <p:nvPr>
            <p:ph idx="1" type="body"/>
          </p:nvPr>
        </p:nvSpPr>
        <p:spPr>
          <a:xfrm>
            <a:off x="236750" y="1534225"/>
            <a:ext cx="3999900" cy="23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rgbClr val="000000"/>
                </a:solidFill>
              </a:rPr>
              <a:t>Kathe Stern nació en Breslau (Alemania) el 6 de enero de 1894. Sus padres eran Oscar Brieger (médico) y Hedwig Brieger (responsable de criar a los niños y administrar la casa), nacida en Lyon (Francia). </a:t>
            </a:r>
            <a:endParaRPr>
              <a:solidFill>
                <a:srgbClr val="000000"/>
              </a:solidFill>
            </a:endParaRPr>
          </a:p>
          <a:p>
            <a:pPr indent="0" lvl="0" marL="0" rtl="0" algn="l">
              <a:spcBef>
                <a:spcPts val="0"/>
              </a:spcBef>
              <a:spcAft>
                <a:spcPts val="0"/>
              </a:spcAft>
              <a:buClr>
                <a:schemeClr val="dk1"/>
              </a:buClr>
              <a:buSzPts val="1100"/>
              <a:buFont typeface="Arial"/>
              <a:buNone/>
            </a:pPr>
            <a:r>
              <a:t/>
            </a:r>
            <a:endParaRPr>
              <a:solidFill>
                <a:srgbClr val="000000"/>
              </a:solidFill>
            </a:endParaRPr>
          </a:p>
          <a:p>
            <a:pPr indent="0" lvl="0" marL="0" rtl="0" algn="l">
              <a:spcBef>
                <a:spcPts val="0"/>
              </a:spcBef>
              <a:spcAft>
                <a:spcPts val="0"/>
              </a:spcAft>
              <a:buClr>
                <a:schemeClr val="dk1"/>
              </a:buClr>
              <a:buSzPts val="1100"/>
              <a:buFont typeface="Arial"/>
              <a:buNone/>
            </a:pPr>
            <a:r>
              <a:rPr lang="es">
                <a:solidFill>
                  <a:srgbClr val="000000"/>
                </a:solidFill>
              </a:rPr>
              <a:t>Era la segunda mayor de los 4 hijos que tuvo la pareja. Kathe creció en una familia judía rica y aceptada.</a:t>
            </a:r>
            <a:endParaRPr>
              <a:solidFill>
                <a:srgbClr val="000000"/>
              </a:solidFill>
            </a:endParaRPr>
          </a:p>
        </p:txBody>
      </p:sp>
      <p:pic>
        <p:nvPicPr>
          <p:cNvPr id="78" name="Google Shape;78;p16"/>
          <p:cNvPicPr preferRelativeResize="0"/>
          <p:nvPr/>
        </p:nvPicPr>
        <p:blipFill>
          <a:blip r:embed="rId3">
            <a:alphaModFix/>
          </a:blip>
          <a:stretch>
            <a:fillRect/>
          </a:stretch>
        </p:blipFill>
        <p:spPr>
          <a:xfrm>
            <a:off x="4757450" y="2148750"/>
            <a:ext cx="3999900" cy="2452903"/>
          </a:xfrm>
          <a:prstGeom prst="rect">
            <a:avLst/>
          </a:prstGeom>
          <a:noFill/>
          <a:ln>
            <a:noFill/>
          </a:ln>
        </p:spPr>
      </p:pic>
      <p:cxnSp>
        <p:nvCxnSpPr>
          <p:cNvPr id="79" name="Google Shape;79;p16"/>
          <p:cNvCxnSpPr>
            <a:stCxn id="77" idx="3"/>
            <a:endCxn id="78" idx="1"/>
          </p:cNvCxnSpPr>
          <p:nvPr/>
        </p:nvCxnSpPr>
        <p:spPr>
          <a:xfrm>
            <a:off x="4236650" y="2724775"/>
            <a:ext cx="520800" cy="650400"/>
          </a:xfrm>
          <a:prstGeom prst="bentConnector3">
            <a:avLst>
              <a:gd fmla="val 50000" name="adj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0" y="0"/>
            <a:ext cx="9144000" cy="6519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BIOGRAFÍA</a:t>
            </a:r>
            <a:endParaRPr b="1" sz="3800">
              <a:solidFill>
                <a:srgbClr val="FFFFFF"/>
              </a:solidFill>
              <a:latin typeface="Amatic SC"/>
              <a:ea typeface="Amatic SC"/>
              <a:cs typeface="Amatic SC"/>
              <a:sym typeface="Amatic SC"/>
            </a:endParaRPr>
          </a:p>
        </p:txBody>
      </p:sp>
      <p:sp>
        <p:nvSpPr>
          <p:cNvPr id="85" name="Google Shape;85;p17"/>
          <p:cNvSpPr txBox="1"/>
          <p:nvPr>
            <p:ph idx="1" type="body"/>
          </p:nvPr>
        </p:nvSpPr>
        <p:spPr>
          <a:xfrm>
            <a:off x="311700" y="2762450"/>
            <a:ext cx="3999900" cy="17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rgbClr val="000000"/>
                </a:solidFill>
              </a:rPr>
              <a:t>Todos los niños tuvieron una educación cuidadosa con sus respectivos educadores privados. Su hermano Peter fue un historiador de arte y su hermano Ernst se convirtió en médico especialista en tuberculosis en Gran Bretaña.</a:t>
            </a:r>
            <a:endParaRPr>
              <a:solidFill>
                <a:srgbClr val="000000"/>
              </a:solidFill>
            </a:endParaRPr>
          </a:p>
        </p:txBody>
      </p:sp>
      <p:sp>
        <p:nvSpPr>
          <p:cNvPr id="86" name="Google Shape;86;p17"/>
          <p:cNvSpPr txBox="1"/>
          <p:nvPr>
            <p:ph idx="2" type="body"/>
          </p:nvPr>
        </p:nvSpPr>
        <p:spPr>
          <a:xfrm>
            <a:off x="983500" y="1343800"/>
            <a:ext cx="3999900" cy="875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a:solidFill>
                  <a:srgbClr val="000000"/>
                </a:solidFill>
              </a:rPr>
              <a:t>Kathe, tras graduarse en secundaria, estudió en la Universidad de su ciudad de Breslau, matemáticas y física. </a:t>
            </a:r>
            <a:endParaRPr>
              <a:solidFill>
                <a:srgbClr val="000000"/>
              </a:solidFill>
            </a:endParaRPr>
          </a:p>
        </p:txBody>
      </p:sp>
      <p:pic>
        <p:nvPicPr>
          <p:cNvPr descr="Ver las imágenes de origen" id="87" name="Google Shape;87;p17"/>
          <p:cNvPicPr preferRelativeResize="0"/>
          <p:nvPr/>
        </p:nvPicPr>
        <p:blipFill>
          <a:blip r:embed="rId3">
            <a:alphaModFix/>
          </a:blip>
          <a:stretch>
            <a:fillRect/>
          </a:stretch>
        </p:blipFill>
        <p:spPr>
          <a:xfrm>
            <a:off x="5298600" y="2487600"/>
            <a:ext cx="3220549" cy="2082750"/>
          </a:xfrm>
          <a:prstGeom prst="rect">
            <a:avLst/>
          </a:prstGeom>
          <a:noFill/>
          <a:ln>
            <a:noFill/>
          </a:ln>
        </p:spPr>
      </p:pic>
      <p:cxnSp>
        <p:nvCxnSpPr>
          <p:cNvPr id="88" name="Google Shape;88;p17"/>
          <p:cNvCxnSpPr>
            <a:stCxn id="86" idx="2"/>
            <a:endCxn id="87" idx="3"/>
          </p:cNvCxnSpPr>
          <p:nvPr/>
        </p:nvCxnSpPr>
        <p:spPr>
          <a:xfrm flipH="1" rot="-5400000">
            <a:off x="5096350" y="106300"/>
            <a:ext cx="1309800" cy="5535600"/>
          </a:xfrm>
          <a:prstGeom prst="bentConnector4">
            <a:avLst>
              <a:gd fmla="val 10246" name="adj1"/>
              <a:gd fmla="val 104303" name="adj2"/>
            </a:avLst>
          </a:prstGeom>
          <a:noFill/>
          <a:ln cap="flat" cmpd="sng" w="9525">
            <a:solidFill>
              <a:srgbClr val="000000"/>
            </a:solidFill>
            <a:prstDash val="solid"/>
            <a:round/>
            <a:headEnd len="med" w="med" type="none"/>
            <a:tailEnd len="med" w="med" type="none"/>
          </a:ln>
        </p:spPr>
      </p:cxnSp>
      <p:sp>
        <p:nvSpPr>
          <p:cNvPr id="89" name="Google Shape;89;p17"/>
          <p:cNvSpPr txBox="1"/>
          <p:nvPr/>
        </p:nvSpPr>
        <p:spPr>
          <a:xfrm>
            <a:off x="5222075" y="4784600"/>
            <a:ext cx="1484400" cy="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t>Universidad de Breslavia</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0" y="0"/>
            <a:ext cx="9144000" cy="6735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BIOGRAFÍA</a:t>
            </a:r>
            <a:endParaRPr b="1" sz="3800">
              <a:solidFill>
                <a:srgbClr val="FFFFFF"/>
              </a:solidFill>
              <a:latin typeface="Amatic SC"/>
              <a:ea typeface="Amatic SC"/>
              <a:cs typeface="Amatic SC"/>
              <a:sym typeface="Amatic SC"/>
            </a:endParaRPr>
          </a:p>
        </p:txBody>
      </p:sp>
      <p:sp>
        <p:nvSpPr>
          <p:cNvPr id="95" name="Google Shape;95;p18"/>
          <p:cNvSpPr txBox="1"/>
          <p:nvPr>
            <p:ph idx="1" type="body"/>
          </p:nvPr>
        </p:nvSpPr>
        <p:spPr>
          <a:xfrm>
            <a:off x="541275" y="3639350"/>
            <a:ext cx="4960500" cy="89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Recibió el doctorado en 1918 y el tema de su tesis doctoral fue “Mediciones de reflectancia en ultra-rojo”. Pero decidió dejar su carrera científica para trabajar con los niños.</a:t>
            </a:r>
            <a:endParaRPr>
              <a:solidFill>
                <a:srgbClr val="000000"/>
              </a:solidFill>
            </a:endParaRPr>
          </a:p>
        </p:txBody>
      </p:sp>
      <p:sp>
        <p:nvSpPr>
          <p:cNvPr id="96" name="Google Shape;96;p18"/>
          <p:cNvSpPr txBox="1"/>
          <p:nvPr/>
        </p:nvSpPr>
        <p:spPr>
          <a:xfrm>
            <a:off x="-3133875" y="224850"/>
            <a:ext cx="548100" cy="22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txBox="1"/>
          <p:nvPr/>
        </p:nvSpPr>
        <p:spPr>
          <a:xfrm>
            <a:off x="541275" y="2571750"/>
            <a:ext cx="3359100" cy="44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chemeClr val="dk1"/>
                </a:solidFill>
              </a:rPr>
              <a:t>Tuvieron su primera hija (Toni) en 1920.</a:t>
            </a:r>
            <a:endParaRPr/>
          </a:p>
        </p:txBody>
      </p:sp>
      <p:sp>
        <p:nvSpPr>
          <p:cNvPr id="98" name="Google Shape;98;p18"/>
          <p:cNvSpPr txBox="1"/>
          <p:nvPr/>
        </p:nvSpPr>
        <p:spPr>
          <a:xfrm>
            <a:off x="541275" y="1553325"/>
            <a:ext cx="3726600" cy="44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a:solidFill>
                  <a:schemeClr val="dk1"/>
                </a:solidFill>
              </a:rPr>
              <a:t>En 1919 se casó con Rudolf Stern (médico).</a:t>
            </a:r>
            <a:endParaRPr>
              <a:solidFill>
                <a:schemeClr val="dk1"/>
              </a:solidFill>
            </a:endParaRPr>
          </a:p>
        </p:txBody>
      </p:sp>
      <p:pic>
        <p:nvPicPr>
          <p:cNvPr descr="Dr. Catherine Stern (née Gale) | Adelphi Alumna B.S. '56, Ph.D. '88" id="99" name="Google Shape;99;p18"/>
          <p:cNvPicPr preferRelativeResize="0"/>
          <p:nvPr/>
        </p:nvPicPr>
        <p:blipFill>
          <a:blip r:embed="rId3">
            <a:alphaModFix/>
          </a:blip>
          <a:stretch>
            <a:fillRect/>
          </a:stretch>
        </p:blipFill>
        <p:spPr>
          <a:xfrm>
            <a:off x="4621725" y="1245900"/>
            <a:ext cx="1514475" cy="1866900"/>
          </a:xfrm>
          <a:prstGeom prst="rect">
            <a:avLst/>
          </a:prstGeom>
          <a:noFill/>
          <a:ln>
            <a:noFill/>
          </a:ln>
        </p:spPr>
      </p:pic>
      <p:pic>
        <p:nvPicPr>
          <p:cNvPr descr="Catherine Brieger Stern, educadora | Efemérides | Mujeres con ciencia" id="100" name="Google Shape;100;p18"/>
          <p:cNvPicPr preferRelativeResize="0"/>
          <p:nvPr/>
        </p:nvPicPr>
        <p:blipFill>
          <a:blip r:embed="rId4">
            <a:alphaModFix/>
          </a:blip>
          <a:stretch>
            <a:fillRect/>
          </a:stretch>
        </p:blipFill>
        <p:spPr>
          <a:xfrm>
            <a:off x="6641925" y="2824375"/>
            <a:ext cx="1905000" cy="1066800"/>
          </a:xfrm>
          <a:prstGeom prst="rect">
            <a:avLst/>
          </a:prstGeom>
          <a:noFill/>
          <a:ln>
            <a:noFill/>
          </a:ln>
        </p:spPr>
      </p:pic>
      <p:sp>
        <p:nvSpPr>
          <p:cNvPr id="101" name="Google Shape;101;p18"/>
          <p:cNvSpPr txBox="1"/>
          <p:nvPr/>
        </p:nvSpPr>
        <p:spPr>
          <a:xfrm>
            <a:off x="4621725" y="3130750"/>
            <a:ext cx="1514400" cy="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t>Catherine Stern, joven</a:t>
            </a:r>
            <a:endParaRPr sz="900"/>
          </a:p>
        </p:txBody>
      </p:sp>
      <p:sp>
        <p:nvSpPr>
          <p:cNvPr id="102" name="Google Shape;102;p18"/>
          <p:cNvSpPr txBox="1"/>
          <p:nvPr/>
        </p:nvSpPr>
        <p:spPr>
          <a:xfrm>
            <a:off x="6641925" y="3891175"/>
            <a:ext cx="1423200" cy="2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t>Catherine Stern, mayor</a:t>
            </a:r>
            <a:endParaRPr sz="900"/>
          </a:p>
        </p:txBody>
      </p:sp>
      <p:sp>
        <p:nvSpPr>
          <p:cNvPr id="103" name="Google Shape;103;p18"/>
          <p:cNvSpPr/>
          <p:nvPr/>
        </p:nvSpPr>
        <p:spPr>
          <a:xfrm>
            <a:off x="2064975" y="1998225"/>
            <a:ext cx="311700" cy="588000"/>
          </a:xfrm>
          <a:prstGeom prst="down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04" name="Google Shape;104;p18"/>
          <p:cNvSpPr/>
          <p:nvPr/>
        </p:nvSpPr>
        <p:spPr>
          <a:xfrm>
            <a:off x="2057925" y="3052750"/>
            <a:ext cx="325800" cy="550500"/>
          </a:xfrm>
          <a:prstGeom prst="downArrow">
            <a:avLst>
              <a:gd fmla="val 50000" name="adj1"/>
              <a:gd fmla="val 5000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08" name="Shape 108"/>
        <p:cNvGrpSpPr/>
        <p:nvPr/>
      </p:nvGrpSpPr>
      <p:grpSpPr>
        <a:xfrm>
          <a:off x="0" y="0"/>
          <a:ext cx="0" cy="0"/>
          <a:chOff x="0" y="0"/>
          <a:chExt cx="0" cy="0"/>
        </a:xfrm>
      </p:grpSpPr>
      <p:sp>
        <p:nvSpPr>
          <p:cNvPr id="109" name="Google Shape;109;p19"/>
          <p:cNvSpPr txBox="1"/>
          <p:nvPr>
            <p:ph type="title"/>
          </p:nvPr>
        </p:nvSpPr>
        <p:spPr>
          <a:xfrm>
            <a:off x="0" y="0"/>
            <a:ext cx="9144000" cy="6801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BIOGRAFÍA</a:t>
            </a:r>
            <a:endParaRPr b="1" sz="3800">
              <a:solidFill>
                <a:srgbClr val="FFFFFF"/>
              </a:solidFill>
              <a:latin typeface="Amatic SC"/>
              <a:ea typeface="Amatic SC"/>
              <a:cs typeface="Amatic SC"/>
              <a:sym typeface="Amatic SC"/>
            </a:endParaRPr>
          </a:p>
        </p:txBody>
      </p:sp>
      <p:sp>
        <p:nvSpPr>
          <p:cNvPr id="110" name="Google Shape;110;p19"/>
          <p:cNvSpPr txBox="1"/>
          <p:nvPr/>
        </p:nvSpPr>
        <p:spPr>
          <a:xfrm>
            <a:off x="231425" y="907750"/>
            <a:ext cx="29946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En 1921 tuvo que mudarse a Berlín</a:t>
            </a:r>
            <a:endParaRPr/>
          </a:p>
        </p:txBody>
      </p:sp>
      <p:sp>
        <p:nvSpPr>
          <p:cNvPr id="111" name="Google Shape;111;p19"/>
          <p:cNvSpPr txBox="1"/>
          <p:nvPr/>
        </p:nvSpPr>
        <p:spPr>
          <a:xfrm>
            <a:off x="231425" y="2171600"/>
            <a:ext cx="26013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Habiéndose mudado ya dirigió</a:t>
            </a:r>
            <a:endParaRPr/>
          </a:p>
        </p:txBody>
      </p:sp>
      <p:sp>
        <p:nvSpPr>
          <p:cNvPr id="112" name="Google Shape;112;p19"/>
          <p:cNvSpPr txBox="1"/>
          <p:nvPr/>
        </p:nvSpPr>
        <p:spPr>
          <a:xfrm>
            <a:off x="3171100" y="1376900"/>
            <a:ext cx="1701900" cy="9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Una casa de niños en Breslau, Polonia (antes Alemania)</a:t>
            </a:r>
            <a:endParaRPr/>
          </a:p>
        </p:txBody>
      </p:sp>
      <p:sp>
        <p:nvSpPr>
          <p:cNvPr id="113" name="Google Shape;113;p19"/>
          <p:cNvSpPr txBox="1"/>
          <p:nvPr/>
        </p:nvSpPr>
        <p:spPr>
          <a:xfrm>
            <a:off x="3171100" y="2581100"/>
            <a:ext cx="13890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Una guardería de Montessori</a:t>
            </a:r>
            <a:endParaRPr/>
          </a:p>
        </p:txBody>
      </p:sp>
      <p:sp>
        <p:nvSpPr>
          <p:cNvPr id="114" name="Google Shape;114;p19"/>
          <p:cNvSpPr txBox="1"/>
          <p:nvPr/>
        </p:nvSpPr>
        <p:spPr>
          <a:xfrm>
            <a:off x="5362900" y="1142325"/>
            <a:ext cx="2761500" cy="79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Reconocida como un instituto de entrenamiento para profesores y psicólogos</a:t>
            </a:r>
            <a:endParaRPr/>
          </a:p>
        </p:txBody>
      </p:sp>
      <p:cxnSp>
        <p:nvCxnSpPr>
          <p:cNvPr id="115" name="Google Shape;115;p19"/>
          <p:cNvCxnSpPr>
            <a:stCxn id="112" idx="3"/>
            <a:endCxn id="114" idx="1"/>
          </p:cNvCxnSpPr>
          <p:nvPr/>
        </p:nvCxnSpPr>
        <p:spPr>
          <a:xfrm flipH="1" rot="10800000">
            <a:off x="4873000" y="1539650"/>
            <a:ext cx="489900" cy="336900"/>
          </a:xfrm>
          <a:prstGeom prst="straightConnector1">
            <a:avLst/>
          </a:prstGeom>
          <a:noFill/>
          <a:ln cap="flat" cmpd="sng" w="9525">
            <a:solidFill>
              <a:srgbClr val="000000"/>
            </a:solidFill>
            <a:prstDash val="solid"/>
            <a:round/>
            <a:headEnd len="med" w="med" type="none"/>
            <a:tailEnd len="med" w="med" type="triangle"/>
          </a:ln>
        </p:spPr>
      </p:cxnSp>
      <p:cxnSp>
        <p:nvCxnSpPr>
          <p:cNvPr id="116" name="Google Shape;116;p19"/>
          <p:cNvCxnSpPr>
            <a:stCxn id="111" idx="3"/>
            <a:endCxn id="112" idx="1"/>
          </p:cNvCxnSpPr>
          <p:nvPr/>
        </p:nvCxnSpPr>
        <p:spPr>
          <a:xfrm flipH="1" rot="10800000">
            <a:off x="2832725" y="1876550"/>
            <a:ext cx="338400" cy="499800"/>
          </a:xfrm>
          <a:prstGeom prst="straightConnector1">
            <a:avLst/>
          </a:prstGeom>
          <a:noFill/>
          <a:ln cap="flat" cmpd="sng" w="9525">
            <a:solidFill>
              <a:srgbClr val="000000"/>
            </a:solidFill>
            <a:prstDash val="solid"/>
            <a:round/>
            <a:headEnd len="med" w="med" type="none"/>
            <a:tailEnd len="med" w="med" type="triangle"/>
          </a:ln>
        </p:spPr>
      </p:cxnSp>
      <p:cxnSp>
        <p:nvCxnSpPr>
          <p:cNvPr id="117" name="Google Shape;117;p19"/>
          <p:cNvCxnSpPr>
            <a:stCxn id="111" idx="3"/>
            <a:endCxn id="113" idx="1"/>
          </p:cNvCxnSpPr>
          <p:nvPr/>
        </p:nvCxnSpPr>
        <p:spPr>
          <a:xfrm>
            <a:off x="2832725" y="2376350"/>
            <a:ext cx="338400" cy="510000"/>
          </a:xfrm>
          <a:prstGeom prst="straightConnector1">
            <a:avLst/>
          </a:prstGeom>
          <a:noFill/>
          <a:ln cap="flat" cmpd="sng" w="9525">
            <a:solidFill>
              <a:srgbClr val="000000"/>
            </a:solidFill>
            <a:prstDash val="solid"/>
            <a:round/>
            <a:headEnd len="med" w="med" type="none"/>
            <a:tailEnd len="med" w="med" type="triangle"/>
          </a:ln>
        </p:spPr>
      </p:cxnSp>
      <p:sp>
        <p:nvSpPr>
          <p:cNvPr id="118" name="Google Shape;118;p19"/>
          <p:cNvSpPr txBox="1"/>
          <p:nvPr/>
        </p:nvSpPr>
        <p:spPr>
          <a:xfrm>
            <a:off x="337025" y="3331675"/>
            <a:ext cx="38295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En la casa de niños de Breslau, puso a prueba el Sistema Montessori Ampliado, que ella misma inventó </a:t>
            </a:r>
            <a:endParaRPr/>
          </a:p>
        </p:txBody>
      </p:sp>
      <p:pic>
        <p:nvPicPr>
          <p:cNvPr id="119" name="Google Shape;119;p19"/>
          <p:cNvPicPr preferRelativeResize="0"/>
          <p:nvPr/>
        </p:nvPicPr>
        <p:blipFill>
          <a:blip r:embed="rId3">
            <a:alphaModFix/>
          </a:blip>
          <a:stretch>
            <a:fillRect/>
          </a:stretch>
        </p:blipFill>
        <p:spPr>
          <a:xfrm>
            <a:off x="5780225" y="2171600"/>
            <a:ext cx="3132350" cy="1922750"/>
          </a:xfrm>
          <a:prstGeom prst="rect">
            <a:avLst/>
          </a:prstGeom>
          <a:noFill/>
          <a:ln>
            <a:noFill/>
          </a:ln>
        </p:spPr>
      </p:pic>
      <p:sp>
        <p:nvSpPr>
          <p:cNvPr id="120" name="Google Shape;120;p19"/>
          <p:cNvSpPr txBox="1"/>
          <p:nvPr/>
        </p:nvSpPr>
        <p:spPr>
          <a:xfrm>
            <a:off x="5780225" y="4094350"/>
            <a:ext cx="12684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t>Breslavia, Polonia</a:t>
            </a:r>
            <a:endParaRPr sz="700"/>
          </a:p>
        </p:txBody>
      </p:sp>
      <p:sp>
        <p:nvSpPr>
          <p:cNvPr id="121" name="Google Shape;121;p19"/>
          <p:cNvSpPr txBox="1"/>
          <p:nvPr/>
        </p:nvSpPr>
        <p:spPr>
          <a:xfrm>
            <a:off x="7435375" y="4094350"/>
            <a:ext cx="1477200" cy="30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t>Antes Breslau, Alemania</a:t>
            </a:r>
            <a:endParaRPr sz="900"/>
          </a:p>
        </p:txBody>
      </p:sp>
      <p:sp>
        <p:nvSpPr>
          <p:cNvPr id="122" name="Google Shape;122;p19"/>
          <p:cNvSpPr txBox="1"/>
          <p:nvPr/>
        </p:nvSpPr>
        <p:spPr>
          <a:xfrm>
            <a:off x="337025" y="4303025"/>
            <a:ext cx="44799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En 1926 tuvo su segundo hijo (Fritz), ya habiéndose mudado</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26" name="Shape 126"/>
        <p:cNvGrpSpPr/>
        <p:nvPr/>
      </p:nvGrpSpPr>
      <p:grpSpPr>
        <a:xfrm>
          <a:off x="0" y="0"/>
          <a:ext cx="0" cy="0"/>
          <a:chOff x="0" y="0"/>
          <a:chExt cx="0" cy="0"/>
        </a:xfrm>
      </p:grpSpPr>
      <p:sp>
        <p:nvSpPr>
          <p:cNvPr id="127" name="Google Shape;127;p20"/>
          <p:cNvSpPr txBox="1"/>
          <p:nvPr>
            <p:ph type="title"/>
          </p:nvPr>
        </p:nvSpPr>
        <p:spPr>
          <a:xfrm>
            <a:off x="150" y="0"/>
            <a:ext cx="9144000" cy="6456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BIOGRAFÍA</a:t>
            </a:r>
            <a:endParaRPr b="1" sz="3800">
              <a:solidFill>
                <a:srgbClr val="FFFFFF"/>
              </a:solidFill>
              <a:latin typeface="Amatic SC"/>
              <a:ea typeface="Amatic SC"/>
              <a:cs typeface="Amatic SC"/>
              <a:sym typeface="Amatic SC"/>
            </a:endParaRPr>
          </a:p>
        </p:txBody>
      </p:sp>
      <p:sp>
        <p:nvSpPr>
          <p:cNvPr id="128" name="Google Shape;128;p20"/>
          <p:cNvSpPr txBox="1"/>
          <p:nvPr/>
        </p:nvSpPr>
        <p:spPr>
          <a:xfrm>
            <a:off x="417450" y="1131950"/>
            <a:ext cx="82770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Ella no poseía las características</a:t>
            </a:r>
            <a:r>
              <a:rPr lang="es"/>
              <a:t> físicas de la raza aria, por lo que tuvo que retirarse del oficio cuando los nazis subieron al poder</a:t>
            </a:r>
            <a:endParaRPr/>
          </a:p>
        </p:txBody>
      </p:sp>
      <p:sp>
        <p:nvSpPr>
          <p:cNvPr id="129" name="Google Shape;129;p20"/>
          <p:cNvSpPr txBox="1"/>
          <p:nvPr/>
        </p:nvSpPr>
        <p:spPr>
          <a:xfrm>
            <a:off x="850975" y="1950825"/>
            <a:ext cx="6398400" cy="6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Publicó dos libros (1932-1933) acerca de aspectos psicológicos del aprendizaje de los niños</a:t>
            </a:r>
            <a:endParaRPr/>
          </a:p>
        </p:txBody>
      </p:sp>
      <p:sp>
        <p:nvSpPr>
          <p:cNvPr id="130" name="Google Shape;130;p20"/>
          <p:cNvSpPr txBox="1"/>
          <p:nvPr/>
        </p:nvSpPr>
        <p:spPr>
          <a:xfrm>
            <a:off x="3108050" y="2986250"/>
            <a:ext cx="2609100" cy="7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Fueron poco notorios por la represión que sufría el país en aquel momento</a:t>
            </a:r>
            <a:endParaRPr/>
          </a:p>
        </p:txBody>
      </p:sp>
      <p:pic>
        <p:nvPicPr>
          <p:cNvPr id="131" name="Google Shape;131;p20"/>
          <p:cNvPicPr preferRelativeResize="0"/>
          <p:nvPr/>
        </p:nvPicPr>
        <p:blipFill>
          <a:blip r:embed="rId3">
            <a:alphaModFix/>
          </a:blip>
          <a:stretch>
            <a:fillRect/>
          </a:stretch>
        </p:blipFill>
        <p:spPr>
          <a:xfrm>
            <a:off x="7439275" y="1681700"/>
            <a:ext cx="1312750" cy="1780081"/>
          </a:xfrm>
          <a:prstGeom prst="rect">
            <a:avLst/>
          </a:prstGeom>
          <a:noFill/>
          <a:ln>
            <a:noFill/>
          </a:ln>
        </p:spPr>
      </p:pic>
      <p:pic>
        <p:nvPicPr>
          <p:cNvPr id="132" name="Google Shape;132;p20"/>
          <p:cNvPicPr preferRelativeResize="0"/>
          <p:nvPr/>
        </p:nvPicPr>
        <p:blipFill>
          <a:blip r:embed="rId4">
            <a:alphaModFix/>
          </a:blip>
          <a:stretch>
            <a:fillRect/>
          </a:stretch>
        </p:blipFill>
        <p:spPr>
          <a:xfrm>
            <a:off x="3874713" y="4039762"/>
            <a:ext cx="1075776" cy="645475"/>
          </a:xfrm>
          <a:prstGeom prst="rect">
            <a:avLst/>
          </a:prstGeom>
          <a:noFill/>
          <a:ln>
            <a:noFill/>
          </a:ln>
        </p:spPr>
      </p:pic>
      <p:sp>
        <p:nvSpPr>
          <p:cNvPr id="133" name="Google Shape;133;p20"/>
          <p:cNvSpPr txBox="1"/>
          <p:nvPr/>
        </p:nvSpPr>
        <p:spPr>
          <a:xfrm>
            <a:off x="730525" y="3944900"/>
            <a:ext cx="2609100" cy="8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En 1934, tuvo que cerrar la casa de niños por la represión nazi</a:t>
            </a:r>
            <a:endParaRPr/>
          </a:p>
        </p:txBody>
      </p:sp>
      <p:sp>
        <p:nvSpPr>
          <p:cNvPr id="134" name="Google Shape;134;p20"/>
          <p:cNvSpPr txBox="1"/>
          <p:nvPr/>
        </p:nvSpPr>
        <p:spPr>
          <a:xfrm>
            <a:off x="7439250" y="3461775"/>
            <a:ext cx="1312800" cy="4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800"/>
              <a:t>Hombre característico de la raza aria</a:t>
            </a:r>
            <a:endParaRPr sz="500"/>
          </a:p>
        </p:txBody>
      </p:sp>
      <p:cxnSp>
        <p:nvCxnSpPr>
          <p:cNvPr id="135" name="Google Shape;135;p20"/>
          <p:cNvCxnSpPr>
            <a:stCxn id="129" idx="1"/>
            <a:endCxn id="130" idx="0"/>
          </p:cNvCxnSpPr>
          <p:nvPr/>
        </p:nvCxnSpPr>
        <p:spPr>
          <a:xfrm>
            <a:off x="850975" y="2255925"/>
            <a:ext cx="3561600" cy="730200"/>
          </a:xfrm>
          <a:prstGeom prst="curvedConnector4">
            <a:avLst>
              <a:gd fmla="val -6686" name="adj1"/>
              <a:gd fmla="val 70900" name="adj2"/>
            </a:avLst>
          </a:prstGeom>
          <a:noFill/>
          <a:ln cap="flat" cmpd="sng" w="9525">
            <a:solidFill>
              <a:srgbClr val="000000"/>
            </a:solidFill>
            <a:prstDash val="solid"/>
            <a:round/>
            <a:headEnd len="med" w="med" type="none"/>
            <a:tailEnd len="med" w="med" type="none"/>
          </a:ln>
        </p:spPr>
      </p:cxnSp>
      <p:cxnSp>
        <p:nvCxnSpPr>
          <p:cNvPr id="136" name="Google Shape;136;p20"/>
          <p:cNvCxnSpPr>
            <a:stCxn id="132" idx="1"/>
            <a:endCxn id="133" idx="3"/>
          </p:cNvCxnSpPr>
          <p:nvPr/>
        </p:nvCxnSpPr>
        <p:spPr>
          <a:xfrm rot="10800000">
            <a:off x="3339513" y="4362500"/>
            <a:ext cx="535200" cy="0"/>
          </a:xfrm>
          <a:prstGeom prst="straightConnector1">
            <a:avLst/>
          </a:prstGeom>
          <a:noFill/>
          <a:ln cap="flat" cmpd="sng" w="9525">
            <a:solidFill>
              <a:srgbClr val="000000"/>
            </a:solidFill>
            <a:prstDash val="solid"/>
            <a:round/>
            <a:headEnd len="med" w="med" type="none"/>
            <a:tailEnd len="med" w="med" type="triangle"/>
          </a:ln>
        </p:spPr>
      </p:cxnSp>
      <p:cxnSp>
        <p:nvCxnSpPr>
          <p:cNvPr id="137" name="Google Shape;137;p20"/>
          <p:cNvCxnSpPr>
            <a:stCxn id="132" idx="0"/>
            <a:endCxn id="130" idx="2"/>
          </p:cNvCxnSpPr>
          <p:nvPr/>
        </p:nvCxnSpPr>
        <p:spPr>
          <a:xfrm rot="10800000">
            <a:off x="4412601" y="3764962"/>
            <a:ext cx="0" cy="274800"/>
          </a:xfrm>
          <a:prstGeom prst="straightConnector1">
            <a:avLst/>
          </a:prstGeom>
          <a:noFill/>
          <a:ln cap="flat" cmpd="sng" w="9525">
            <a:solidFill>
              <a:srgbClr val="00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41" name="Shape 141"/>
        <p:cNvGrpSpPr/>
        <p:nvPr/>
      </p:nvGrpSpPr>
      <p:grpSpPr>
        <a:xfrm>
          <a:off x="0" y="0"/>
          <a:ext cx="0" cy="0"/>
          <a:chOff x="0" y="0"/>
          <a:chExt cx="0" cy="0"/>
        </a:xfrm>
      </p:grpSpPr>
      <p:sp>
        <p:nvSpPr>
          <p:cNvPr id="142" name="Google Shape;142;p21"/>
          <p:cNvSpPr txBox="1"/>
          <p:nvPr>
            <p:ph type="title"/>
          </p:nvPr>
        </p:nvSpPr>
        <p:spPr>
          <a:xfrm>
            <a:off x="-125" y="0"/>
            <a:ext cx="9144000" cy="638400"/>
          </a:xfrm>
          <a:prstGeom prst="rect">
            <a:avLst/>
          </a:prstGeom>
          <a:solidFill>
            <a:srgbClr val="A64D79"/>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Amatic SC"/>
                <a:ea typeface="Amatic SC"/>
                <a:cs typeface="Amatic SC"/>
                <a:sym typeface="Amatic SC"/>
              </a:rPr>
              <a:t>BIOGRAFÍA</a:t>
            </a:r>
            <a:endParaRPr b="1" sz="3800">
              <a:solidFill>
                <a:srgbClr val="FFFFFF"/>
              </a:solidFill>
              <a:latin typeface="Amatic SC"/>
              <a:ea typeface="Amatic SC"/>
              <a:cs typeface="Amatic SC"/>
              <a:sym typeface="Amatic SC"/>
            </a:endParaRPr>
          </a:p>
        </p:txBody>
      </p:sp>
      <p:sp>
        <p:nvSpPr>
          <p:cNvPr id="143" name="Google Shape;143;p21"/>
          <p:cNvSpPr txBox="1"/>
          <p:nvPr/>
        </p:nvSpPr>
        <p:spPr>
          <a:xfrm>
            <a:off x="1093800" y="3251375"/>
            <a:ext cx="2634600" cy="3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En 1938, emigró a Nueva York</a:t>
            </a:r>
            <a:endParaRPr/>
          </a:p>
        </p:txBody>
      </p:sp>
      <p:pic>
        <p:nvPicPr>
          <p:cNvPr id="144" name="Google Shape;144;p21"/>
          <p:cNvPicPr preferRelativeResize="0"/>
          <p:nvPr/>
        </p:nvPicPr>
        <p:blipFill>
          <a:blip r:embed="rId3">
            <a:alphaModFix/>
          </a:blip>
          <a:stretch>
            <a:fillRect/>
          </a:stretch>
        </p:blipFill>
        <p:spPr>
          <a:xfrm>
            <a:off x="664925" y="1189280"/>
            <a:ext cx="3492350" cy="2062100"/>
          </a:xfrm>
          <a:prstGeom prst="rect">
            <a:avLst/>
          </a:prstGeom>
          <a:noFill/>
          <a:ln>
            <a:noFill/>
          </a:ln>
        </p:spPr>
      </p:pic>
      <p:sp>
        <p:nvSpPr>
          <p:cNvPr id="145" name="Google Shape;145;p21"/>
          <p:cNvSpPr txBox="1"/>
          <p:nvPr/>
        </p:nvSpPr>
        <p:spPr>
          <a:xfrm>
            <a:off x="5089775" y="1305025"/>
            <a:ext cx="3322500" cy="8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a:t>Allí desarrolló el acercamiento utilizando mejores materiales en la Windward School en White Plains, NY</a:t>
            </a:r>
            <a:endParaRPr/>
          </a:p>
        </p:txBody>
      </p:sp>
      <p:pic>
        <p:nvPicPr>
          <p:cNvPr id="146" name="Google Shape;146;p21"/>
          <p:cNvPicPr preferRelativeResize="0"/>
          <p:nvPr/>
        </p:nvPicPr>
        <p:blipFill>
          <a:blip r:embed="rId4">
            <a:alphaModFix/>
          </a:blip>
          <a:stretch>
            <a:fillRect/>
          </a:stretch>
        </p:blipFill>
        <p:spPr>
          <a:xfrm>
            <a:off x="5109700" y="2119530"/>
            <a:ext cx="3282652" cy="1904195"/>
          </a:xfrm>
          <a:prstGeom prst="rect">
            <a:avLst/>
          </a:prstGeom>
          <a:noFill/>
          <a:ln>
            <a:noFill/>
          </a:ln>
        </p:spPr>
      </p:pic>
      <p:sp>
        <p:nvSpPr>
          <p:cNvPr id="147" name="Google Shape;147;p21"/>
          <p:cNvSpPr txBox="1"/>
          <p:nvPr/>
        </p:nvSpPr>
        <p:spPr>
          <a:xfrm>
            <a:off x="5109725" y="4023725"/>
            <a:ext cx="3282600" cy="3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t>Vista aérea 3D de la escuela en la actualidad</a:t>
            </a:r>
            <a:endParaRPr sz="9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