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 autoAdjust="0"/>
    <p:restoredTop sz="93738" autoAdjust="0"/>
  </p:normalViewPr>
  <p:slideViewPr>
    <p:cSldViewPr snapToGrid="0">
      <p:cViewPr varScale="1">
        <p:scale>
          <a:sx n="77" d="100"/>
          <a:sy n="77" d="100"/>
        </p:scale>
        <p:origin x="1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2" d="100"/>
        <a:sy n="162" d="100"/>
      </p:scale>
      <p:origin x="0" y="-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013FD-CD4D-4871-BE70-9C9BE15B932B}" type="datetimeFigureOut">
              <a:rPr lang="es-ES" smtClean="0"/>
              <a:t>14/05/2019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67F73-664C-4386-ACE0-C4E92FFE19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2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67F73-664C-4386-ACE0-C4E92FFE19C8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534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44403-0005-46D4-93EB-3757597D2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580F33-DAAA-4087-9900-BA4DFB48F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24C4AC-BA49-4BA7-B4CF-6D4292EAB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1B07-35CB-4848-9239-50DF44D83683}" type="datetimeFigureOut">
              <a:rPr lang="es-ES" smtClean="0"/>
              <a:t>14/05/2019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C77B2D-0E50-4632-B5AC-5B622F94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60C564-FBAA-416A-92B6-B09D597C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DEAF-EDD9-49F2-99CD-200779172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06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C34A6-D385-40E3-AE6E-77743371C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DBF23E-3BA4-4A66-9BE7-30074D963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C6CB55-40A7-498A-AA54-596FB62D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1B07-35CB-4848-9239-50DF44D83683}" type="datetimeFigureOut">
              <a:rPr lang="es-ES" smtClean="0"/>
              <a:t>14/05/2019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243269-A166-4E03-B262-573ED1066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49B067-6C46-45F6-9B30-13A82C0CC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DEAF-EDD9-49F2-99CD-200779172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932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A2A6B4-F201-441F-97D5-E9C489AC2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BEE900-0561-4007-97E8-D93ED1686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0CE84-2BE9-4823-AA38-DFE38814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1B07-35CB-4848-9239-50DF44D83683}" type="datetimeFigureOut">
              <a:rPr lang="es-ES" smtClean="0"/>
              <a:t>14/05/2019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75BE19-E33F-4B6D-8695-48C3D6552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0CB52-B6A4-4458-86D3-F466AE77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DEAF-EDD9-49F2-99CD-200779172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194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915834-A5C9-42FD-9D36-D0F7A870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E0F1A2-FF42-4356-9233-A246A4C0C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4C037-443B-420A-B6EC-3FED898A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1B07-35CB-4848-9239-50DF44D83683}" type="datetimeFigureOut">
              <a:rPr lang="es-ES" smtClean="0"/>
              <a:t>14/05/2019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DA050F-FF73-469B-9D66-20DE06E90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B0EF1-52E2-4511-B333-0DDF7E66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DEAF-EDD9-49F2-99CD-200779172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33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16F901-B0A7-4162-927D-61E01213E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8AD2CE-89B8-4B5A-85D4-0C493E394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00E96A-19BE-496D-AA83-DAF997366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1B07-35CB-4848-9239-50DF44D83683}" type="datetimeFigureOut">
              <a:rPr lang="es-ES" smtClean="0"/>
              <a:t>14/05/2019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3E03C0-2038-49BC-89CF-2081BA5A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6AC0BF-6BF6-4266-AB95-DD4631CE8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DEAF-EDD9-49F2-99CD-200779172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48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7B645-02C6-4327-AC0D-28A39E50F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D8E1F9-0868-474D-BFD4-DA35E992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687601-513B-41E1-A2E7-96BF24DF7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293B6F-5244-4226-803C-4FE6C808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1B07-35CB-4848-9239-50DF44D83683}" type="datetimeFigureOut">
              <a:rPr lang="es-ES" smtClean="0"/>
              <a:t>14/05/2019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6E86BC-4565-4E72-B91B-36E798AA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9C9A7D-123F-4DCC-B588-43C69365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DEAF-EDD9-49F2-99CD-200779172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390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3C55D4-5807-4B1B-ABB9-3C70F563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6B8E21-444F-4A96-B59A-F951A22D2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596985-4027-4633-BA7B-687E8CE47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FD9038-96CE-409A-AFA9-A1C432A0A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C6D95E-D766-46AA-AB49-F069AE390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FF66D79-07CE-41FC-8187-BE98BF9FF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1B07-35CB-4848-9239-50DF44D83683}" type="datetimeFigureOut">
              <a:rPr lang="es-ES" smtClean="0"/>
              <a:t>14/05/2019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DBAA530-6C80-46D9-8AEE-0BEC411E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EFBDCD6-60FF-4635-9948-2C53CEBE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DEAF-EDD9-49F2-99CD-200779172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96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7681A-C362-48AA-A6B2-74FA3277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938B3E-D745-4D42-9AC8-07327055D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1B07-35CB-4848-9239-50DF44D83683}" type="datetimeFigureOut">
              <a:rPr lang="es-ES" smtClean="0"/>
              <a:t>14/05/2019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3BCC505-D87B-42B8-9942-4A9296257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B09177-0A5C-44A9-B60B-3ED814F3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DEAF-EDD9-49F2-99CD-200779172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3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2A75A7B-9603-4ABF-B7C2-EE008DD5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1B07-35CB-4848-9239-50DF44D83683}" type="datetimeFigureOut">
              <a:rPr lang="es-ES" smtClean="0"/>
              <a:t>14/05/2019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1808F5-7CEB-457F-8505-26C8BF45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87EC58-F194-4C0F-BD21-4015CBED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DEAF-EDD9-49F2-99CD-200779172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98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9A1972-AA5E-44B3-AA22-437DC05F5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F43F13-3B80-47B5-80A3-C9B5ACC95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B1A756-F821-4D62-AC00-9227299FE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E5D311-A7E7-4091-B3CF-EAA1CAE5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1B07-35CB-4848-9239-50DF44D83683}" type="datetimeFigureOut">
              <a:rPr lang="es-ES" smtClean="0"/>
              <a:t>14/05/2019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E21203-3E60-4792-95D2-8D4ED6319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2BBB5F-5899-4CFE-A75E-DB895956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DEAF-EDD9-49F2-99CD-200779172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31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D95E2-42FE-4F25-8E5B-8CE167E72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935431B-8778-4BD3-8D87-C524BF3774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9B0760-4A3E-4EB9-9719-622AC6BBD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E048E8-3097-4A1C-AD16-2A15C880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1B07-35CB-4848-9239-50DF44D83683}" type="datetimeFigureOut">
              <a:rPr lang="es-ES" smtClean="0"/>
              <a:t>14/05/2019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55D4F0-C331-4378-BA05-21E752D42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584CFE-842C-4B04-9124-A2CEA691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DEAF-EDD9-49F2-99CD-200779172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94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C70CD4B-1BB3-4D4D-81B0-95B15F34D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A2ADB0-E794-44E4-8E84-80BD5F002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7C1C10-E3D0-4777-8862-5D2783C12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21B07-35CB-4848-9239-50DF44D83683}" type="datetimeFigureOut">
              <a:rPr lang="es-ES" smtClean="0"/>
              <a:t>14/05/2019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512DF1-CC6B-4150-BB51-9EEF04CD1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0D32D-38EC-4B1B-B8FC-A25532806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DEAF-EDD9-49F2-99CD-200779172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71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s.wikipedia.org/wiki/Universidad_de_Sevill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digooculto.com/2017/11/5-libros-antiguos-controversiales-que-podrian-romper-los-cimientos-de-la-historia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emi.edu.ec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commons.wikimedia.org/wiki/File:Sanmarquinos_ilustres_siglo_XX.p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s://commons.wikimedia.org/wiki/File:Sanmarquinos_ilustres_siglo_XX.png" TargetMode="External"/><Relationship Id="rId7" Type="http://schemas.openxmlformats.org/officeDocument/2006/relationships/hyperlink" Target="https://sigloscuriosos.blogspot.com/2014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hyperlink" Target="https://es.wikipedia.org/wiki/Terapia_ocupacional" TargetMode="Externa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esciclopedia.org/wiki/Papipurio_e_Lupa" TargetMode="External"/><Relationship Id="rId3" Type="http://schemas.openxmlformats.org/officeDocument/2006/relationships/hyperlink" Target="https://www.elcultural.com/noticias/letras/La-vida-secreta-de-la-senora-Jung/12441" TargetMode="External"/><Relationship Id="rId7" Type="http://schemas.openxmlformats.org/officeDocument/2006/relationships/image" Target="../media/image18.gif"/><Relationship Id="rId2" Type="http://schemas.openxmlformats.org/officeDocument/2006/relationships/hyperlink" Target="http://www.jungatlanta.com/articles/winter06-the-grail-legen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diseajung.com/fragmentos/sobre-la-naturaleza-del-animus/" TargetMode="External"/><Relationship Id="rId5" Type="http://schemas.openxmlformats.org/officeDocument/2006/relationships/hyperlink" Target="https://www.encyclopedia.com/psychology/dictionaries-thesauruses-pictures-and-press-releases/jung-rauschenbach-emma-1882-1955" TargetMode="External"/><Relationship Id="rId4" Type="http://schemas.openxmlformats.org/officeDocument/2006/relationships/hyperlink" Target="https://ipfs.io/ipfs/QmXoypizjW3WknFiJnKLwHCnL72vedxjQkDDP1mXWo6uco/wiki/Emma_Jung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j28060@gmail.com" TargetMode="External"/><Relationship Id="rId7" Type="http://schemas.openxmlformats.org/officeDocument/2006/relationships/hyperlink" Target="mailto:danivaro1a@gmail.com" TargetMode="External"/><Relationship Id="rId2" Type="http://schemas.openxmlformats.org/officeDocument/2006/relationships/hyperlink" Target="mailto:paula_h20@hot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uciacabezadehuevo@hotmail.com" TargetMode="External"/><Relationship Id="rId5" Type="http://schemas.openxmlformats.org/officeDocument/2006/relationships/hyperlink" Target="mailto:mauripl2000@gmail.com" TargetMode="External"/><Relationship Id="rId4" Type="http://schemas.openxmlformats.org/officeDocument/2006/relationships/hyperlink" Target="mailto:pabloparada2@outlook.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ona31teles.blogspot.com/2015/05/feria-regional-del-libro-poza-rica-2015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International_Watch_Company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C1CC0B9-650C-46E0-9980-007B45D1397C}"/>
              </a:ext>
            </a:extLst>
          </p:cNvPr>
          <p:cNvSpPr/>
          <p:nvPr/>
        </p:nvSpPr>
        <p:spPr>
          <a:xfrm>
            <a:off x="1303993" y="491665"/>
            <a:ext cx="9584401" cy="5833795"/>
          </a:xfrm>
          <a:prstGeom prst="rect">
            <a:avLst/>
          </a:prstGeom>
          <a:solidFill>
            <a:schemeClr val="lt1">
              <a:alpha val="80000"/>
            </a:schemeClr>
          </a:solidFill>
          <a:ln w="57150">
            <a:solidFill>
              <a:srgbClr val="6C0A44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00AE02-9221-4C40-95D0-5D7CF76E4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522644"/>
            <a:ext cx="9068586" cy="3324746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6C0A44"/>
                </a:solidFill>
                <a:latin typeface="AR JULIAN" panose="02000000000000000000" pitchFamily="2" charset="0"/>
              </a:rPr>
              <a:t>Trabajo de inicio a la investigación grupal: Visibilizando psicólogas pioneras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778B986-5320-404D-AACD-312D923CB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707" y="1266009"/>
            <a:ext cx="5595401" cy="11840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757804C-4B3D-4662-AD92-FC88B7C77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898815" y="640353"/>
            <a:ext cx="2469076" cy="218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B874A39-E591-4E6D-8801-B17F2B2E535D}"/>
              </a:ext>
            </a:extLst>
          </p:cNvPr>
          <p:cNvSpPr/>
          <p:nvPr/>
        </p:nvSpPr>
        <p:spPr>
          <a:xfrm>
            <a:off x="234848" y="676252"/>
            <a:ext cx="11722498" cy="6043104"/>
          </a:xfrm>
          <a:prstGeom prst="rect">
            <a:avLst/>
          </a:prstGeom>
          <a:solidFill>
            <a:schemeClr val="lt1">
              <a:alpha val="80000"/>
            </a:schemeClr>
          </a:solidFill>
          <a:ln w="57150">
            <a:solidFill>
              <a:srgbClr val="6C0A44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rgbClr val="6C0A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5F7632-5B3E-454A-B03A-5249365A6382}"/>
              </a:ext>
            </a:extLst>
          </p:cNvPr>
          <p:cNvSpPr txBox="1"/>
          <p:nvPr/>
        </p:nvSpPr>
        <p:spPr>
          <a:xfrm>
            <a:off x="2930476" y="138644"/>
            <a:ext cx="633104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6C0A44"/>
                </a:solidFill>
                <a:latin typeface="AR JULIAN" panose="02000000000000000000" pitchFamily="2" charset="0"/>
              </a:rPr>
              <a:t>Matrimonio Jung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1773FB-9B50-43F6-94DC-93A1DB718781}"/>
              </a:ext>
            </a:extLst>
          </p:cNvPr>
          <p:cNvSpPr txBox="1"/>
          <p:nvPr/>
        </p:nvSpPr>
        <p:spPr>
          <a:xfrm>
            <a:off x="604909" y="1225689"/>
            <a:ext cx="71041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>
                <a:latin typeface="Century" panose="02040604050505020304" pitchFamily="18" charset="0"/>
                <a:sym typeface="Wingdings" panose="05000000000000000000" pitchFamily="2" charset="2"/>
              </a:rPr>
              <a:t> </a:t>
            </a:r>
            <a:r>
              <a:rPr lang="es-ES_tradnl" dirty="0">
                <a:latin typeface="Century" panose="02040604050505020304" pitchFamily="18" charset="0"/>
              </a:rPr>
              <a:t>Una antigua paciente enferma de depresión, </a:t>
            </a:r>
            <a:r>
              <a:rPr lang="es-ES_tradnl" b="1" dirty="0">
                <a:latin typeface="Century" panose="02040604050505020304" pitchFamily="18" charset="0"/>
              </a:rPr>
              <a:t>Toni Wolff</a:t>
            </a:r>
            <a:r>
              <a:rPr lang="es-ES_tradnl" dirty="0">
                <a:latin typeface="Century" panose="02040604050505020304" pitchFamily="18" charset="0"/>
              </a:rPr>
              <a:t>, lo cambiaría todo a partir de 1910 al convertirse en la </a:t>
            </a:r>
            <a:r>
              <a:rPr lang="es-ES_tradnl" b="1" dirty="0">
                <a:latin typeface="Century" panose="02040604050505020304" pitchFamily="18" charset="0"/>
              </a:rPr>
              <a:t>discípula de Carl</a:t>
            </a:r>
            <a:r>
              <a:rPr lang="es-ES_tradnl" dirty="0">
                <a:latin typeface="Century" panose="02040604050505020304" pitchFamily="18" charset="0"/>
              </a:rPr>
              <a:t>. Éste estaba deslumbrado ante su “intelecto notable” y “excelente sensibilidad”. A los cinco hijos se les dijo que la llamaran Toni y se les prohibió hacer chistes o bromear sobre su extraño comportamiento. </a:t>
            </a:r>
            <a:r>
              <a:rPr lang="es-ES_tradnl" b="1" dirty="0">
                <a:latin typeface="Century" panose="02040604050505020304" pitchFamily="18" charset="0"/>
              </a:rPr>
              <a:t>Emma Jung</a:t>
            </a:r>
            <a:r>
              <a:rPr lang="es-ES_tradnl" dirty="0">
                <a:latin typeface="Century" panose="02040604050505020304" pitchFamily="18" charset="0"/>
              </a:rPr>
              <a:t>, consciente de lo que significaba Wolff para la parte más compleja de la personalidad de su marido, no sólo </a:t>
            </a:r>
            <a:r>
              <a:rPr lang="es-ES_tradnl" b="1" dirty="0">
                <a:latin typeface="Century" panose="02040604050505020304" pitchFamily="18" charset="0"/>
              </a:rPr>
              <a:t>la aceptó </a:t>
            </a:r>
            <a:r>
              <a:rPr lang="es-ES_tradnl" dirty="0">
                <a:latin typeface="Century" panose="02040604050505020304" pitchFamily="18" charset="0"/>
              </a:rPr>
              <a:t>sino que </a:t>
            </a:r>
            <a:r>
              <a:rPr lang="es-ES_tradnl" b="1" dirty="0">
                <a:latin typeface="Century" panose="02040604050505020304" pitchFamily="18" charset="0"/>
              </a:rPr>
              <a:t>perdonó sus desprecios y que a menudo exigiera al doctor Jung que se divorciara de inmediato</a:t>
            </a:r>
            <a:r>
              <a:rPr lang="es-ES_tradnl" dirty="0">
                <a:latin typeface="Century" panose="02040604050505020304" pitchFamily="18" charset="0"/>
              </a:rPr>
              <a:t>. Lo cierto, es que </a:t>
            </a:r>
            <a:r>
              <a:rPr lang="es-ES_tradnl" b="1" dirty="0">
                <a:latin typeface="Century" panose="02040604050505020304" pitchFamily="18" charset="0"/>
              </a:rPr>
              <a:t>Carl amaba a su esposa, pero no cedía en sus ideas sobre la poligamia</a:t>
            </a:r>
            <a:r>
              <a:rPr lang="es-ES_tradnl" dirty="0">
                <a:latin typeface="Century" panose="02040604050505020304" pitchFamily="18" charset="0"/>
              </a:rPr>
              <a:t>, asegurándole a ella que eso no implicaba ninguna diferencia en cómo la quería. Emma, por su parte, intentaba ser justa con su amante. </a:t>
            </a:r>
            <a:r>
              <a:rPr lang="es-ES_tradnl" b="1" dirty="0">
                <a:latin typeface="Century" panose="02040604050505020304" pitchFamily="18" charset="0"/>
              </a:rPr>
              <a:t>Las dos compartían a Carl de manera más o menos equitativa, cada una con su propio papel</a:t>
            </a:r>
            <a:r>
              <a:rPr lang="es-ES_tradnl" dirty="0">
                <a:latin typeface="Century" panose="02040604050505020304" pitchFamily="18" charset="0"/>
              </a:rPr>
              <a:t>. Emma representaba la vida estable, cotidiana. Toni, la pasión, lo oculto, lo prohibido. Sólo el tiempo (varias décadas) acabaría por diluir la pasión entre el psicoanalista suizo y Wolff, pero las heridas que causó acompañarían siempre a Emma Jung.</a:t>
            </a:r>
            <a:endParaRPr lang="es-ES" dirty="0">
              <a:latin typeface="Century" panose="02040604050505020304" pitchFamily="18" charset="0"/>
            </a:endParaRPr>
          </a:p>
          <a:p>
            <a:pPr algn="just"/>
            <a:endParaRPr lang="es-ES" dirty="0">
              <a:latin typeface="Century" panose="02040604050505020304" pitchFamily="18" charset="0"/>
            </a:endParaRPr>
          </a:p>
        </p:txBody>
      </p:sp>
      <p:pic>
        <p:nvPicPr>
          <p:cNvPr id="8" name="Imagen 7" descr="Imagen que contiene persona, pared, foto&#10;&#10;Descripción generada con confianza muy alta">
            <a:extLst>
              <a:ext uri="{FF2B5EF4-FFF2-40B4-BE49-F238E27FC236}">
                <a16:creationId xmlns:a16="http://schemas.microsoft.com/office/drawing/2014/main" id="{17B4087F-A6CC-40D5-A418-1EABB9EA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02" y="1220640"/>
            <a:ext cx="3721289" cy="534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3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2B0A508-813C-4FE3-ACC0-E0DBDDD67CCC}"/>
              </a:ext>
            </a:extLst>
          </p:cNvPr>
          <p:cNvSpPr/>
          <p:nvPr/>
        </p:nvSpPr>
        <p:spPr>
          <a:xfrm>
            <a:off x="234751" y="676252"/>
            <a:ext cx="11722498" cy="6043104"/>
          </a:xfrm>
          <a:prstGeom prst="rect">
            <a:avLst/>
          </a:prstGeom>
          <a:solidFill>
            <a:schemeClr val="lt1">
              <a:alpha val="80000"/>
            </a:schemeClr>
          </a:solidFill>
          <a:ln w="57150">
            <a:solidFill>
              <a:srgbClr val="6C0A44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rgbClr val="6C0A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34F147-A5B3-48D4-9C99-4CD704A4384B}"/>
              </a:ext>
            </a:extLst>
          </p:cNvPr>
          <p:cNvSpPr txBox="1"/>
          <p:nvPr/>
        </p:nvSpPr>
        <p:spPr>
          <a:xfrm>
            <a:off x="2930476" y="138644"/>
            <a:ext cx="633104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6C0A44"/>
                </a:solidFill>
                <a:latin typeface="AR JULIAN" panose="02000000000000000000" pitchFamily="2" charset="0"/>
              </a:rPr>
              <a:t>Matrimonio Jung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54CA65D-A212-4D9A-8607-BE8335967417}"/>
              </a:ext>
            </a:extLst>
          </p:cNvPr>
          <p:cNvSpPr txBox="1"/>
          <p:nvPr/>
        </p:nvSpPr>
        <p:spPr>
          <a:xfrm>
            <a:off x="5252195" y="1454191"/>
            <a:ext cx="61044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>
                <a:latin typeface="Century" panose="02040604050505020304" pitchFamily="18" charset="0"/>
                <a:sym typeface="Wingdings" panose="05000000000000000000" pitchFamily="2" charset="2"/>
              </a:rPr>
              <a:t> </a:t>
            </a:r>
            <a:r>
              <a:rPr lang="es-ES_tradnl" b="1" dirty="0">
                <a:latin typeface="Century" panose="02040604050505020304" pitchFamily="18" charset="0"/>
              </a:rPr>
              <a:t>El fuerte interés por parte de Emma en el trabajo de su marido la convirtió en  una notable psicóloga en su propio campo</a:t>
            </a:r>
            <a:r>
              <a:rPr lang="es-ES_tradnl" dirty="0">
                <a:latin typeface="Century" panose="02040604050505020304" pitchFamily="18" charset="0"/>
              </a:rPr>
              <a:t>. Además, desarrolló un particular interés en la leyenda del Grial, pero ya era psicóloga antes de que se casaran.</a:t>
            </a:r>
          </a:p>
          <a:p>
            <a:pPr algn="just"/>
            <a:r>
              <a:rPr lang="es-ES_tradnl" dirty="0">
                <a:latin typeface="Century" panose="02040604050505020304" pitchFamily="18" charset="0"/>
                <a:sym typeface="Wingdings" panose="05000000000000000000" pitchFamily="2" charset="2"/>
              </a:rPr>
              <a:t> </a:t>
            </a:r>
            <a:r>
              <a:rPr lang="es-ES_tradnl" dirty="0">
                <a:latin typeface="Century" panose="02040604050505020304" pitchFamily="18" charset="0"/>
              </a:rPr>
              <a:t>Finalmente, la pionera </a:t>
            </a:r>
            <a:r>
              <a:rPr lang="es-ES_tradnl" b="1" dirty="0">
                <a:latin typeface="Century" panose="02040604050505020304" pitchFamily="18" charset="0"/>
              </a:rPr>
              <a:t>Emma Jung falleció el 27 de noviembre de 1955, a los 73 años de edad en Zúrich (Suiza) a causa de un inesperado cáncer. </a:t>
            </a:r>
            <a:r>
              <a:rPr lang="es-ES_tradnl" dirty="0">
                <a:latin typeface="Century" panose="02040604050505020304" pitchFamily="18" charset="0"/>
              </a:rPr>
              <a:t>Su muerte dejó demolido al doctor Jung. En su funeral, se pudo oír por parte de él lo bondadosa y modesta que era. S</a:t>
            </a:r>
            <a:r>
              <a:rPr lang="es-ES_tradnl" b="1" dirty="0">
                <a:latin typeface="Century" panose="02040604050505020304" pitchFamily="18" charset="0"/>
              </a:rPr>
              <a:t>iempre fue capaz de mantenerse independiente junto a su marido</a:t>
            </a:r>
            <a:r>
              <a:rPr lang="es-ES_tradnl" dirty="0">
                <a:latin typeface="Century" panose="02040604050505020304" pitchFamily="18" charset="0"/>
              </a:rPr>
              <a:t>. Era la tierra nutriente en que arraigaba la creatividad de Jung y de la cual extraía fuerzas esenciales. De ella emanaba luz. Era capaz de soportar las pesadumbres de la vida y, sobre todo, sabía reconocer y guardar los secretos de los demás. Ella era Emma </a:t>
            </a:r>
            <a:r>
              <a:rPr lang="es-ES_tradnl" dirty="0" err="1">
                <a:latin typeface="Century" panose="02040604050505020304" pitchFamily="18" charset="0"/>
              </a:rPr>
              <a:t>Rauschenbach</a:t>
            </a:r>
            <a:r>
              <a:rPr lang="es-ES_tradnl" dirty="0">
                <a:latin typeface="Century" panose="02040604050505020304" pitchFamily="18" charset="0"/>
              </a:rPr>
              <a:t>, más conocida como Emma Jung.</a:t>
            </a:r>
            <a:endParaRPr lang="es-ES" dirty="0">
              <a:latin typeface="Century" panose="02040604050505020304" pitchFamily="18" charset="0"/>
            </a:endParaRPr>
          </a:p>
          <a:p>
            <a:pPr algn="just"/>
            <a:endParaRPr lang="es-ES" dirty="0">
              <a:latin typeface="Century" panose="02040604050505020304" pitchFamily="18" charset="0"/>
            </a:endParaRPr>
          </a:p>
        </p:txBody>
      </p:sp>
      <p:pic>
        <p:nvPicPr>
          <p:cNvPr id="11" name="Imagen 10" descr="Imagen que contiene persona, pared, interior, hombre&#10;&#10;Descripción generada con confianza muy alta">
            <a:extLst>
              <a:ext uri="{FF2B5EF4-FFF2-40B4-BE49-F238E27FC236}">
                <a16:creationId xmlns:a16="http://schemas.microsoft.com/office/drawing/2014/main" id="{FD806D35-28D7-485A-B4A8-6EC371C87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3" y="1061974"/>
            <a:ext cx="4341982" cy="5571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074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3983C8F-BABE-4AFE-ADC7-FB2CE8529853}"/>
              </a:ext>
            </a:extLst>
          </p:cNvPr>
          <p:cNvSpPr/>
          <p:nvPr/>
        </p:nvSpPr>
        <p:spPr>
          <a:xfrm>
            <a:off x="1303993" y="1070148"/>
            <a:ext cx="9584401" cy="5255312"/>
          </a:xfrm>
          <a:prstGeom prst="rect">
            <a:avLst/>
          </a:prstGeom>
          <a:solidFill>
            <a:schemeClr val="lt1">
              <a:alpha val="80000"/>
            </a:schemeClr>
          </a:solidFill>
          <a:ln w="57150">
            <a:solidFill>
              <a:srgbClr val="6C0A44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solidFill>
                  <a:srgbClr val="6C0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OBRAS RELEVANTES</a:t>
            </a:r>
            <a:endParaRPr lang="es-ES" sz="1400" b="1" dirty="0">
              <a:solidFill>
                <a:srgbClr val="6C0A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F0AF8D-3C31-4F9B-B1DC-D5A565855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733706">
            <a:off x="7551089" y="519288"/>
            <a:ext cx="3901440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030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64DB54E-3559-46A6-B446-A78384C9D912}"/>
              </a:ext>
            </a:extLst>
          </p:cNvPr>
          <p:cNvSpPr/>
          <p:nvPr/>
        </p:nvSpPr>
        <p:spPr>
          <a:xfrm>
            <a:off x="1303993" y="1070148"/>
            <a:ext cx="9584401" cy="5255312"/>
          </a:xfrm>
          <a:prstGeom prst="rect">
            <a:avLst/>
          </a:prstGeom>
          <a:solidFill>
            <a:schemeClr val="lt1">
              <a:alpha val="80000"/>
            </a:schemeClr>
          </a:solidFill>
          <a:ln w="57150">
            <a:solidFill>
              <a:srgbClr val="6C0A44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rgbClr val="6C0A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pic>
        <p:nvPicPr>
          <p:cNvPr id="7" name="Imagen 6" descr="Imagen que contiene texto, libro&#10;&#10;Descripción generada con confianza muy alta">
            <a:extLst>
              <a:ext uri="{FF2B5EF4-FFF2-40B4-BE49-F238E27FC236}">
                <a16:creationId xmlns:a16="http://schemas.microsoft.com/office/drawing/2014/main" id="{9103305C-2D5A-49AB-90F9-DD664A83C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2" y="1531813"/>
            <a:ext cx="3498574" cy="5361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B061AA6-B9A1-43B1-8D7A-A133FC304F3F}"/>
              </a:ext>
            </a:extLst>
          </p:cNvPr>
          <p:cNvSpPr txBox="1"/>
          <p:nvPr/>
        </p:nvSpPr>
        <p:spPr>
          <a:xfrm>
            <a:off x="2447385" y="608483"/>
            <a:ext cx="729723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6C0A44"/>
                </a:solidFill>
                <a:latin typeface="AR JULIAN" panose="02000000000000000000" pitchFamily="2" charset="0"/>
              </a:rPr>
              <a:t>La Leyenda del Grial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0B939B3-C940-4E70-8E77-7F48827956B1}"/>
              </a:ext>
            </a:extLst>
          </p:cNvPr>
          <p:cNvSpPr txBox="1"/>
          <p:nvPr/>
        </p:nvSpPr>
        <p:spPr>
          <a:xfrm>
            <a:off x="3624976" y="1531813"/>
            <a:ext cx="71490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s-ES" dirty="0"/>
              <a:t>Quizá para compensar tanto desengaño, tanta traición, o porque jamás se resignó a desempeñar un papel secundario y pastueño, </a:t>
            </a:r>
            <a:r>
              <a:rPr lang="es-ES" b="1" dirty="0"/>
              <a:t>Emma Jung dedicó años 20 de su vida a dar forma de libro a la investigación de toda ésta en </a:t>
            </a:r>
            <a:r>
              <a:rPr lang="es-ES" b="1" i="1" dirty="0"/>
              <a:t>La leyenda del Grial.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s-ES" i="1" dirty="0"/>
              <a:t>La leyenda del Grial desde una perspectiva psicológica</a:t>
            </a:r>
            <a:r>
              <a:rPr lang="es-ES" dirty="0"/>
              <a:t> fue un trabajo académico apoyado en una extensa bibliografía “que iba desde las derivas clásicas y los paralelos orientales hasta la etimología”. </a:t>
            </a:r>
            <a:r>
              <a:rPr lang="es-ES" b="1" dirty="0"/>
              <a:t>Emma, enfrentando el laberinto de su propia vida con Carl, tratando de comprenderle, utiliza el libro como su propia búsqueda</a:t>
            </a:r>
            <a:r>
              <a:rPr lang="es-ES" dirty="0"/>
              <a:t>. De hecho, continuó trabajando en el libro el resto de su vida y </a:t>
            </a:r>
            <a:r>
              <a:rPr lang="es-ES" b="1" dirty="0"/>
              <a:t>lo dejó incompleto al morir, de manera que fue Jung quien se aseguró de que se completara tras su muerte y que lo hiciera una de sus amigas, Marie Louise </a:t>
            </a:r>
            <a:r>
              <a:rPr lang="es-ES" b="1" dirty="0" err="1"/>
              <a:t>Von</a:t>
            </a:r>
            <a:r>
              <a:rPr lang="es-ES" b="1" dirty="0"/>
              <a:t> Franz, y fue Jung quien se encargó de publicarlo. 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s-ES" dirty="0">
                <a:latin typeface="Century" panose="02040604050505020304" pitchFamily="18" charset="0"/>
              </a:rPr>
              <a:t>La </a:t>
            </a:r>
            <a:r>
              <a:rPr lang="es-ES" b="1" dirty="0">
                <a:latin typeface="Century" panose="02040604050505020304" pitchFamily="18" charset="0"/>
              </a:rPr>
              <a:t>alquimia y la psicología profunda de Carl Jung juegan un papel importante en el desarrollo de este libro.</a:t>
            </a:r>
          </a:p>
          <a:p>
            <a:r>
              <a:rPr lang="es-ES" dirty="0">
                <a:latin typeface="Century" panose="02040604050505020304" pitchFamily="18" charset="0"/>
                <a:sym typeface="Wingdings" panose="05000000000000000000" pitchFamily="2" charset="2"/>
              </a:rPr>
              <a:t> </a:t>
            </a:r>
            <a:r>
              <a:rPr lang="es-ES" dirty="0">
                <a:latin typeface="Century" panose="02040604050505020304" pitchFamily="18" charset="0"/>
              </a:rPr>
              <a:t>El Grial representa la copa de la que bebió Jesús en la última cena.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443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B4DA818-7F08-411D-8BEB-0E11140A5322}"/>
              </a:ext>
            </a:extLst>
          </p:cNvPr>
          <p:cNvSpPr/>
          <p:nvPr/>
        </p:nvSpPr>
        <p:spPr>
          <a:xfrm>
            <a:off x="1303993" y="1070148"/>
            <a:ext cx="9584401" cy="5255312"/>
          </a:xfrm>
          <a:prstGeom prst="rect">
            <a:avLst/>
          </a:prstGeom>
          <a:solidFill>
            <a:schemeClr val="lt1">
              <a:alpha val="80000"/>
            </a:schemeClr>
          </a:solidFill>
          <a:ln w="57150">
            <a:solidFill>
              <a:srgbClr val="6C0A44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rgbClr val="6C0A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51543A-1231-4F50-BBF1-A490DE1EE873}"/>
              </a:ext>
            </a:extLst>
          </p:cNvPr>
          <p:cNvSpPr txBox="1"/>
          <p:nvPr/>
        </p:nvSpPr>
        <p:spPr>
          <a:xfrm>
            <a:off x="2999484" y="608483"/>
            <a:ext cx="619303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6C0A44"/>
                </a:solidFill>
                <a:latin typeface="AR JULIAN" panose="02000000000000000000" pitchFamily="2" charset="0"/>
              </a:rPr>
              <a:t>Animus et Anima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F942F0-837D-4A82-9658-4AFDE5902B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8" r="20128"/>
          <a:stretch/>
        </p:blipFill>
        <p:spPr>
          <a:xfrm>
            <a:off x="9445851" y="1444376"/>
            <a:ext cx="2692588" cy="4506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7FE2895-F741-4AD4-9BDC-235333227D01}"/>
              </a:ext>
            </a:extLst>
          </p:cNvPr>
          <p:cNvSpPr txBox="1"/>
          <p:nvPr/>
        </p:nvSpPr>
        <p:spPr>
          <a:xfrm>
            <a:off x="1416424" y="1524146"/>
            <a:ext cx="80099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entury" panose="02040604050505020304" pitchFamily="18" charset="0"/>
                <a:sym typeface="Wingdings" panose="05000000000000000000" pitchFamily="2" charset="2"/>
              </a:rPr>
              <a:t> El </a:t>
            </a:r>
            <a:r>
              <a:rPr lang="es-ES" b="1" dirty="0">
                <a:latin typeface="Century" panose="02040604050505020304" pitchFamily="18" charset="0"/>
                <a:sym typeface="Wingdings" panose="05000000000000000000" pitchFamily="2" charset="2"/>
              </a:rPr>
              <a:t>anima y el animus </a:t>
            </a:r>
            <a:r>
              <a:rPr lang="es-ES" dirty="0">
                <a:latin typeface="Century" panose="02040604050505020304" pitchFamily="18" charset="0"/>
                <a:sym typeface="Wingdings" panose="05000000000000000000" pitchFamily="2" charset="2"/>
              </a:rPr>
              <a:t>son dos figuras que se corresponden con el consciente individual y el colectivo, formando así un puente entre el consciente y el inconsciente. De esta manera, se entiende que estas dos </a:t>
            </a:r>
            <a:r>
              <a:rPr lang="es-ES" b="1" dirty="0">
                <a:latin typeface="Century" panose="02040604050505020304" pitchFamily="18" charset="0"/>
                <a:sym typeface="Wingdings" panose="05000000000000000000" pitchFamily="2" charset="2"/>
              </a:rPr>
              <a:t>figuras actúan de manera compensatoria, ya que en un hombre se trata de sus características femeninas y en una mujer, las masculinas </a:t>
            </a:r>
            <a:r>
              <a:rPr lang="es-ES" dirty="0">
                <a:latin typeface="Century" panose="02040604050505020304" pitchFamily="18" charset="0"/>
                <a:sym typeface="Wingdings" panose="05000000000000000000" pitchFamily="2" charset="2"/>
              </a:rPr>
              <a:t>(el </a:t>
            </a:r>
            <a:r>
              <a:rPr lang="es-ES" b="1" dirty="0">
                <a:latin typeface="Century" panose="02040604050505020304" pitchFamily="18" charset="0"/>
                <a:sym typeface="Wingdings" panose="05000000000000000000" pitchFamily="2" charset="2"/>
              </a:rPr>
              <a:t>anima</a:t>
            </a:r>
            <a:r>
              <a:rPr lang="es-ES" dirty="0">
                <a:latin typeface="Century" panose="02040604050505020304" pitchFamily="18" charset="0"/>
                <a:sym typeface="Wingdings" panose="05000000000000000000" pitchFamily="2" charset="2"/>
              </a:rPr>
              <a:t> se corresponde con la </a:t>
            </a:r>
            <a:r>
              <a:rPr lang="es-ES" b="1" dirty="0">
                <a:latin typeface="Century" panose="02040604050505020304" pitchFamily="18" charset="0"/>
                <a:sym typeface="Wingdings" panose="05000000000000000000" pitchFamily="2" charset="2"/>
              </a:rPr>
              <a:t>figura femenina </a:t>
            </a:r>
            <a:r>
              <a:rPr lang="es-ES" dirty="0">
                <a:latin typeface="Century" panose="02040604050505020304" pitchFamily="18" charset="0"/>
                <a:sym typeface="Wingdings" panose="05000000000000000000" pitchFamily="2" charset="2"/>
              </a:rPr>
              <a:t>y el </a:t>
            </a:r>
            <a:r>
              <a:rPr lang="es-ES" b="1" dirty="0">
                <a:latin typeface="Century" panose="02040604050505020304" pitchFamily="18" charset="0"/>
                <a:sym typeface="Wingdings" panose="05000000000000000000" pitchFamily="2" charset="2"/>
              </a:rPr>
              <a:t>animus con la masculina</a:t>
            </a:r>
            <a:r>
              <a:rPr lang="es-ES" dirty="0">
                <a:latin typeface="Century" panose="02040604050505020304" pitchFamily="18" charset="0"/>
                <a:sym typeface="Wingdings" panose="05000000000000000000" pitchFamily="2" charset="2"/>
              </a:rPr>
              <a:t>).</a:t>
            </a:r>
            <a:endParaRPr lang="es-ES" dirty="0">
              <a:latin typeface="Century" panose="02040604050505020304" pitchFamily="18" charset="0"/>
            </a:endParaRPr>
          </a:p>
          <a:p>
            <a:pPr algn="just"/>
            <a:r>
              <a:rPr lang="es-ES" dirty="0">
                <a:latin typeface="Century" panose="02040604050505020304" pitchFamily="18" charset="0"/>
                <a:sym typeface="Wingdings" panose="05000000000000000000" pitchFamily="2" charset="2"/>
              </a:rPr>
              <a:t> </a:t>
            </a:r>
            <a:r>
              <a:rPr lang="es-ES" dirty="0">
                <a:latin typeface="Century" panose="02040604050505020304" pitchFamily="18" charset="0"/>
              </a:rPr>
              <a:t>En este libro encontramos </a:t>
            </a:r>
            <a:r>
              <a:rPr lang="es-ES" b="1" dirty="0">
                <a:latin typeface="Century" panose="02040604050505020304" pitchFamily="18" charset="0"/>
              </a:rPr>
              <a:t>dos grandes apartados: la Naturaleza del Anima y el Anima como Ser Elemental.</a:t>
            </a:r>
            <a:r>
              <a:rPr lang="es-ES" dirty="0">
                <a:latin typeface="Century" panose="02040604050505020304" pitchFamily="18" charset="0"/>
              </a:rPr>
              <a:t> La primera parte fue leída en el </a:t>
            </a:r>
            <a:r>
              <a:rPr lang="es-ES" dirty="0" err="1">
                <a:latin typeface="Century" panose="02040604050505020304" pitchFamily="18" charset="0"/>
              </a:rPr>
              <a:t>Psychological</a:t>
            </a:r>
            <a:r>
              <a:rPr lang="es-ES" dirty="0">
                <a:latin typeface="Century" panose="02040604050505020304" pitchFamily="18" charset="0"/>
              </a:rPr>
              <a:t> Club </a:t>
            </a:r>
            <a:r>
              <a:rPr lang="es-ES" dirty="0" err="1">
                <a:latin typeface="Century" panose="02040604050505020304" pitchFamily="18" charset="0"/>
              </a:rPr>
              <a:t>of</a:t>
            </a:r>
            <a:r>
              <a:rPr lang="es-ES" dirty="0">
                <a:latin typeface="Century" panose="02040604050505020304" pitchFamily="18" charset="0"/>
              </a:rPr>
              <a:t> </a:t>
            </a:r>
            <a:r>
              <a:rPr lang="es-ES" dirty="0" err="1">
                <a:latin typeface="Century" panose="02040604050505020304" pitchFamily="18" charset="0"/>
              </a:rPr>
              <a:t>Zürich</a:t>
            </a:r>
            <a:r>
              <a:rPr lang="es-ES" dirty="0">
                <a:latin typeface="Century" panose="02040604050505020304" pitchFamily="18" charset="0"/>
              </a:rPr>
              <a:t> en Noviembre de 1931, y fue publicado por primera vez levemente ampliado en </a:t>
            </a:r>
            <a:r>
              <a:rPr lang="es-ES" dirty="0" err="1">
                <a:latin typeface="Century" panose="02040604050505020304" pitchFamily="18" charset="0"/>
              </a:rPr>
              <a:t>Wirklichkeit</a:t>
            </a:r>
            <a:r>
              <a:rPr lang="es-ES" dirty="0">
                <a:latin typeface="Century" panose="02040604050505020304" pitchFamily="18" charset="0"/>
              </a:rPr>
              <a:t> </a:t>
            </a:r>
            <a:r>
              <a:rPr lang="es-ES" dirty="0" err="1">
                <a:latin typeface="Century" panose="02040604050505020304" pitchFamily="18" charset="0"/>
              </a:rPr>
              <a:t>der</a:t>
            </a:r>
            <a:r>
              <a:rPr lang="es-ES" dirty="0">
                <a:latin typeface="Century" panose="02040604050505020304" pitchFamily="18" charset="0"/>
              </a:rPr>
              <a:t> </a:t>
            </a:r>
            <a:r>
              <a:rPr lang="es-ES" dirty="0" err="1">
                <a:latin typeface="Century" panose="02040604050505020304" pitchFamily="18" charset="0"/>
              </a:rPr>
              <a:t>Seele</a:t>
            </a:r>
            <a:r>
              <a:rPr lang="es-ES" dirty="0">
                <a:latin typeface="Century" panose="02040604050505020304" pitchFamily="18" charset="0"/>
              </a:rPr>
              <a:t> (</a:t>
            </a:r>
            <a:r>
              <a:rPr lang="es-ES" dirty="0" err="1">
                <a:latin typeface="Century" panose="02040604050505020304" pitchFamily="18" charset="0"/>
              </a:rPr>
              <a:t>Zürich</a:t>
            </a:r>
            <a:r>
              <a:rPr lang="es-ES" dirty="0">
                <a:latin typeface="Century" panose="02040604050505020304" pitchFamily="18" charset="0"/>
              </a:rPr>
              <a:t>. </a:t>
            </a:r>
            <a:r>
              <a:rPr lang="es-ES" dirty="0" err="1">
                <a:latin typeface="Century" panose="02040604050505020304" pitchFamily="18" charset="0"/>
              </a:rPr>
              <a:t>Rascher</a:t>
            </a:r>
            <a:r>
              <a:rPr lang="es-ES" dirty="0">
                <a:latin typeface="Century" panose="02040604050505020304" pitchFamily="18" charset="0"/>
              </a:rPr>
              <a:t> </a:t>
            </a:r>
            <a:r>
              <a:rPr lang="es-ES" dirty="0" err="1">
                <a:latin typeface="Century" panose="02040604050505020304" pitchFamily="18" charset="0"/>
              </a:rPr>
              <a:t>Verlag</a:t>
            </a:r>
            <a:r>
              <a:rPr lang="es-ES" dirty="0">
                <a:latin typeface="Century" panose="02040604050505020304" pitchFamily="18" charset="0"/>
              </a:rPr>
              <a:t>, 1934), en su idioma original. </a:t>
            </a:r>
          </a:p>
          <a:p>
            <a:pPr algn="just"/>
            <a:r>
              <a:rPr lang="es-ES" dirty="0">
                <a:latin typeface="Century" panose="02040604050505020304" pitchFamily="18" charset="0"/>
                <a:sym typeface="Wingdings" panose="05000000000000000000" pitchFamily="2" charset="2"/>
              </a:rPr>
              <a:t> </a:t>
            </a:r>
            <a:r>
              <a:rPr lang="es-ES" dirty="0">
                <a:latin typeface="Century" panose="02040604050505020304" pitchFamily="18" charset="0"/>
              </a:rPr>
              <a:t>Nos cabe la posibilidad, según las informaciones obtenidas acerca de este libro, </a:t>
            </a:r>
            <a:r>
              <a:rPr lang="es-ES" b="1" dirty="0">
                <a:latin typeface="Century" panose="02040604050505020304" pitchFamily="18" charset="0"/>
              </a:rPr>
              <a:t>que la investigación fue conjunta entre el matrimonio Jung</a:t>
            </a:r>
            <a:r>
              <a:rPr lang="es-ES" dirty="0">
                <a:latin typeface="Century" panose="02040604050505020304" pitchFamily="18" charset="0"/>
              </a:rPr>
              <a:t>, aunque el libro se publicara con el nombre de ella, ya que </a:t>
            </a:r>
            <a:r>
              <a:rPr lang="es-ES" b="1" dirty="0">
                <a:latin typeface="Century" panose="02040604050505020304" pitchFamily="18" charset="0"/>
              </a:rPr>
              <a:t>todos los documentos</a:t>
            </a:r>
            <a:r>
              <a:rPr lang="es-ES" dirty="0">
                <a:latin typeface="Century" panose="02040604050505020304" pitchFamily="18" charset="0"/>
              </a:rPr>
              <a:t> donde encontramos información sobre el </a:t>
            </a:r>
            <a:r>
              <a:rPr lang="es-ES" i="1" dirty="0">
                <a:latin typeface="Century" panose="02040604050505020304" pitchFamily="18" charset="0"/>
              </a:rPr>
              <a:t>Animus y Anima </a:t>
            </a:r>
            <a:r>
              <a:rPr lang="es-ES" dirty="0">
                <a:latin typeface="Century" panose="02040604050505020304" pitchFamily="18" charset="0"/>
              </a:rPr>
              <a:t>son </a:t>
            </a:r>
            <a:r>
              <a:rPr lang="es-ES" b="1" dirty="0">
                <a:latin typeface="Century" panose="02040604050505020304" pitchFamily="18" charset="0"/>
              </a:rPr>
              <a:t>a nombre de Carl Jung</a:t>
            </a:r>
            <a:r>
              <a:rPr lang="es-ES" dirty="0">
                <a:latin typeface="Century" panose="02040604050505020304" pitchFamily="18" charset="0"/>
              </a:rPr>
              <a:t>. Esto nos desconcierta, ya que como hemos dicho, el </a:t>
            </a:r>
            <a:r>
              <a:rPr lang="es-ES" b="1" dirty="0">
                <a:latin typeface="Century" panose="02040604050505020304" pitchFamily="18" charset="0"/>
              </a:rPr>
              <a:t>libro está a nombre de Emma Jung</a:t>
            </a:r>
            <a:r>
              <a:rPr lang="es-ES" dirty="0">
                <a:latin typeface="Century" panose="020406040505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474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664A986-4661-47F1-8332-FCFBF33CA66B}"/>
              </a:ext>
            </a:extLst>
          </p:cNvPr>
          <p:cNvSpPr/>
          <p:nvPr/>
        </p:nvSpPr>
        <p:spPr>
          <a:xfrm>
            <a:off x="1303993" y="1070148"/>
            <a:ext cx="9584401" cy="5255312"/>
          </a:xfrm>
          <a:prstGeom prst="rect">
            <a:avLst/>
          </a:prstGeom>
          <a:solidFill>
            <a:schemeClr val="lt1">
              <a:alpha val="80000"/>
            </a:schemeClr>
          </a:solidFill>
          <a:ln w="57150">
            <a:solidFill>
              <a:srgbClr val="6C0A44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solidFill>
                  <a:srgbClr val="6C0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APORTACIONES Y CRÍTICA</a:t>
            </a:r>
            <a:endParaRPr lang="es-ES" sz="1400" b="1" dirty="0">
              <a:solidFill>
                <a:srgbClr val="6C0A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03FB185-9389-49F0-989D-369B9A1BF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13" b="94328" l="9809" r="94268">
                        <a14:foregroundMark x1="9682" y1="7563" x2="23949" y2="6513"/>
                        <a14:foregroundMark x1="39024" y1="9100" x2="68025" y2="14076"/>
                        <a14:foregroundMark x1="23949" y1="6513" x2="32660" y2="8007"/>
                        <a14:foregroundMark x1="68025" y1="14076" x2="55669" y2="27731"/>
                        <a14:foregroundMark x1="55669" y1="27731" x2="39618" y2="34244"/>
                        <a14:foregroundMark x1="39618" y1="34244" x2="37452" y2="36975"/>
                        <a14:foregroundMark x1="33885" y1="35294" x2="33885" y2="35294"/>
                        <a14:foregroundMark x1="33503" y1="47479" x2="34268" y2="24580"/>
                        <a14:foregroundMark x1="94268" y1="29832" x2="90701" y2="35294"/>
                        <a14:foregroundMark x1="34904" y1="94328" x2="24586" y2="72479"/>
                        <a14:foregroundMark x1="24586" y1="72479" x2="15032" y2="16387"/>
                        <a14:foregroundMark x1="39873" y1="28151" x2="47771" y2="22269"/>
                        <a14:foregroundMark x1="74395" y1="15756" x2="74395" y2="25840"/>
                        <a14:backgroundMark x1="33503" y1="10084" x2="36688" y2="9454"/>
                        <a14:backgroundMark x1="32102" y1="9454" x2="35669" y2="9454"/>
                        <a14:backgroundMark x1="37452" y1="7563" x2="39618" y2="7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950064">
            <a:off x="8164859" y="680905"/>
            <a:ext cx="2915653" cy="176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6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379BA4CE-3CDA-4343-8DE2-D658B59F0BF6}"/>
              </a:ext>
            </a:extLst>
          </p:cNvPr>
          <p:cNvSpPr/>
          <p:nvPr/>
        </p:nvSpPr>
        <p:spPr>
          <a:xfrm>
            <a:off x="234751" y="676252"/>
            <a:ext cx="11722498" cy="6043104"/>
          </a:xfrm>
          <a:prstGeom prst="rect">
            <a:avLst/>
          </a:prstGeom>
          <a:solidFill>
            <a:schemeClr val="lt1">
              <a:alpha val="80000"/>
            </a:schemeClr>
          </a:solidFill>
          <a:ln w="57150">
            <a:solidFill>
              <a:srgbClr val="6C0A44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rgbClr val="6C0A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F78BF4-B5F9-47CE-9A6F-CCDD5E681058}"/>
              </a:ext>
            </a:extLst>
          </p:cNvPr>
          <p:cNvSpPr txBox="1"/>
          <p:nvPr/>
        </p:nvSpPr>
        <p:spPr>
          <a:xfrm>
            <a:off x="469233" y="1527979"/>
            <a:ext cx="56267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entury" panose="02040604050505020304" pitchFamily="18" charset="0"/>
                <a:sym typeface="Wingdings" panose="05000000000000000000" pitchFamily="2" charset="2"/>
              </a:rPr>
              <a:t> </a:t>
            </a:r>
            <a:r>
              <a:rPr lang="es-ES" dirty="0">
                <a:latin typeface="Century" panose="02040604050505020304" pitchFamily="18" charset="0"/>
              </a:rPr>
              <a:t>Como sabemos Emma Jung se centraba en el </a:t>
            </a:r>
            <a:r>
              <a:rPr lang="es-ES" b="1" dirty="0">
                <a:latin typeface="Century" panose="02040604050505020304" pitchFamily="18" charset="0"/>
              </a:rPr>
              <a:t>área de la psicología analítica</a:t>
            </a:r>
            <a:r>
              <a:rPr lang="es-ES" dirty="0">
                <a:latin typeface="Century" panose="02040604050505020304" pitchFamily="18" charset="0"/>
              </a:rPr>
              <a:t> al igual que su esposo Carl Gustav Jung, quien fue considerado uno de los más importantes psicólogos de su </a:t>
            </a:r>
            <a:r>
              <a:rPr lang="es-ES" dirty="0" smtClean="0">
                <a:latin typeface="Century" panose="02040604050505020304" pitchFamily="18" charset="0"/>
              </a:rPr>
              <a:t>época. No </a:t>
            </a:r>
            <a:r>
              <a:rPr lang="es-ES" dirty="0">
                <a:latin typeface="Century" panose="02040604050505020304" pitchFamily="18" charset="0"/>
              </a:rPr>
              <a:t>sería de extrañar que </a:t>
            </a:r>
            <a:r>
              <a:rPr lang="es-ES" b="1" dirty="0">
                <a:latin typeface="Century" panose="02040604050505020304" pitchFamily="18" charset="0"/>
              </a:rPr>
              <a:t>Emma Jung Y Carl Jung</a:t>
            </a:r>
            <a:r>
              <a:rPr lang="es-ES" dirty="0">
                <a:latin typeface="Century" panose="02040604050505020304" pitchFamily="18" charset="0"/>
              </a:rPr>
              <a:t> al ser cónyuges y dedicarse a la misma área de trabajo ambos </a:t>
            </a:r>
            <a:r>
              <a:rPr lang="es-ES" b="1" dirty="0">
                <a:latin typeface="Century" panose="02040604050505020304" pitchFamily="18" charset="0"/>
              </a:rPr>
              <a:t>se hayan influenciado el uno de otro al colaborar en la realización de diversas investigaciones</a:t>
            </a:r>
            <a:r>
              <a:rPr lang="es-ES" dirty="0">
                <a:latin typeface="Century" panose="02040604050505020304" pitchFamily="18" charset="0"/>
              </a:rPr>
              <a:t>. Sin embargo, </a:t>
            </a:r>
            <a:r>
              <a:rPr lang="es-ES" b="1" dirty="0">
                <a:latin typeface="Century" panose="02040604050505020304" pitchFamily="18" charset="0"/>
              </a:rPr>
              <a:t>al buscar información </a:t>
            </a:r>
            <a:r>
              <a:rPr lang="es-ES" dirty="0">
                <a:latin typeface="Century" panose="02040604050505020304" pitchFamily="18" charset="0"/>
              </a:rPr>
              <a:t>sobre los trabajos y aportaciones a la psicología de la señora Jung solo se encuentra información de sus dos obras más destacables (</a:t>
            </a:r>
            <a:r>
              <a:rPr lang="es-ES" i="1" dirty="0">
                <a:latin typeface="Century" panose="02040604050505020304" pitchFamily="18" charset="0"/>
              </a:rPr>
              <a:t>Animus y Anima</a:t>
            </a:r>
            <a:r>
              <a:rPr lang="es-ES" dirty="0">
                <a:latin typeface="Century" panose="02040604050505020304" pitchFamily="18" charset="0"/>
              </a:rPr>
              <a:t> y </a:t>
            </a:r>
            <a:r>
              <a:rPr lang="es-ES" i="1" dirty="0">
                <a:latin typeface="Century" panose="02040604050505020304" pitchFamily="18" charset="0"/>
              </a:rPr>
              <a:t>La leyenda del Grial</a:t>
            </a:r>
            <a:r>
              <a:rPr lang="es-ES" dirty="0">
                <a:latin typeface="Century" panose="02040604050505020304" pitchFamily="18" charset="0"/>
              </a:rPr>
              <a:t>), pero </a:t>
            </a:r>
            <a:r>
              <a:rPr lang="es-ES" b="1" dirty="0">
                <a:latin typeface="Century" panose="02040604050505020304" pitchFamily="18" charset="0"/>
              </a:rPr>
              <a:t>ningún tipo de articulo o trabajo por ella misma o en colaboración con su marido. </a:t>
            </a:r>
            <a:r>
              <a:rPr lang="es-ES" dirty="0">
                <a:latin typeface="Century" panose="02040604050505020304" pitchFamily="18" charset="0"/>
              </a:rPr>
              <a:t>Se sabe incluso que la señora Jung tenia correspondencia con Sigmund </a:t>
            </a:r>
            <a:r>
              <a:rPr lang="es-ES" dirty="0" smtClean="0">
                <a:latin typeface="Century" panose="02040604050505020304" pitchFamily="18" charset="0"/>
              </a:rPr>
              <a:t>Freud, el fundador del psicoanálisis.  </a:t>
            </a:r>
            <a:endParaRPr lang="es-ES" dirty="0">
              <a:latin typeface="Century" panose="020406040505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7FB65B2-2AD4-4630-81ED-C437E385F44F}"/>
              </a:ext>
            </a:extLst>
          </p:cNvPr>
          <p:cNvSpPr txBox="1"/>
          <p:nvPr/>
        </p:nvSpPr>
        <p:spPr>
          <a:xfrm>
            <a:off x="6330482" y="1641043"/>
            <a:ext cx="54472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entury" panose="02040604050505020304" pitchFamily="18" charset="0"/>
                <a:sym typeface="Wingdings" panose="05000000000000000000" pitchFamily="2" charset="2"/>
              </a:rPr>
              <a:t> </a:t>
            </a:r>
            <a:r>
              <a:rPr lang="es-ES" dirty="0">
                <a:latin typeface="Century" panose="02040604050505020304" pitchFamily="18" charset="0"/>
              </a:rPr>
              <a:t>Hablamos entonces de una </a:t>
            </a:r>
            <a:r>
              <a:rPr lang="es-ES" b="1" dirty="0">
                <a:latin typeface="Century" panose="02040604050505020304" pitchFamily="18" charset="0"/>
              </a:rPr>
              <a:t>mujer que tenía contacto con dos de las personas que son padres de sus respectivos campos en psicología</a:t>
            </a:r>
            <a:r>
              <a:rPr lang="es-ES" dirty="0">
                <a:latin typeface="Century" panose="02040604050505020304" pitchFamily="18" charset="0"/>
              </a:rPr>
              <a:t>, parece increíble pensar que esa misma mujer dejara una aportación tan pobre a la psicología, y que si buscas información sobre ella puedes llegar a encontrar más datos sobre su vida amorosa que de sus trabajos. Entonces realmente cabe </a:t>
            </a:r>
            <a:r>
              <a:rPr lang="es-ES" b="1" dirty="0">
                <a:latin typeface="Century" panose="02040604050505020304" pitchFamily="18" charset="0"/>
              </a:rPr>
              <a:t>cuestionarnos si realmente Emma Jung no fue capaz de aportar nada a los trabajos de Carl Jung o quizás el contexto socio-cultural de la época hiciera que todas sus aportaciones quedaran bajo la firma de su esposo. </a:t>
            </a:r>
            <a:r>
              <a:rPr lang="es-ES" dirty="0">
                <a:latin typeface="Century" panose="02040604050505020304" pitchFamily="18" charset="0"/>
              </a:rPr>
              <a:t>Realmente son </a:t>
            </a:r>
            <a:r>
              <a:rPr lang="es-ES" b="1" dirty="0">
                <a:latin typeface="Century" panose="02040604050505020304" pitchFamily="18" charset="0"/>
              </a:rPr>
              <a:t>cuestiones</a:t>
            </a:r>
            <a:r>
              <a:rPr lang="es-ES" dirty="0">
                <a:latin typeface="Century" panose="02040604050505020304" pitchFamily="18" charset="0"/>
              </a:rPr>
              <a:t> que se escapan a nuestra capacidad de investigación pero que realmente </a:t>
            </a:r>
            <a:r>
              <a:rPr lang="es-ES" b="1" dirty="0">
                <a:latin typeface="Century" panose="02040604050505020304" pitchFamily="18" charset="0"/>
              </a:rPr>
              <a:t>valen la pena plantearse</a:t>
            </a:r>
            <a:r>
              <a:rPr lang="es-ES" dirty="0">
                <a:latin typeface="Century" panose="02040604050505020304" pitchFamily="18" charset="0"/>
              </a:rPr>
              <a:t> ya que los hechos son cuanto menos desconcertantes.</a:t>
            </a:r>
          </a:p>
          <a:p>
            <a:pPr algn="just"/>
            <a:endParaRPr lang="es-ES" dirty="0">
              <a:latin typeface="Century" panose="020406040505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E45A04D-4560-43DF-9398-A257D589E8A4}"/>
              </a:ext>
            </a:extLst>
          </p:cNvPr>
          <p:cNvSpPr txBox="1"/>
          <p:nvPr/>
        </p:nvSpPr>
        <p:spPr>
          <a:xfrm>
            <a:off x="4173167" y="440055"/>
            <a:ext cx="366282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6C0A44"/>
                </a:solidFill>
                <a:latin typeface="AR JULIAN" panose="02000000000000000000" pitchFamily="2" charset="0"/>
              </a:rPr>
              <a:t>Crítica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5FBB37A-32A7-4E97-90C6-1EE238D93486}"/>
              </a:ext>
            </a:extLst>
          </p:cNvPr>
          <p:cNvSpPr txBox="1"/>
          <p:nvPr/>
        </p:nvSpPr>
        <p:spPr>
          <a:xfrm>
            <a:off x="1068908" y="10316402"/>
            <a:ext cx="276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2" tooltip="https://commons.wikimedia.org/wiki/File:Sanmarquinos_ilustres_siglo_XX.png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3" tooltip="https://creativecommons.org/licenses/by-sa/3.0/"/>
              </a:rPr>
              <a:t>CC BY-SA</a:t>
            </a:r>
            <a:endParaRPr lang="es-ES" sz="900"/>
          </a:p>
        </p:txBody>
      </p:sp>
    </p:spTree>
    <p:extLst>
      <p:ext uri="{BB962C8B-B14F-4D97-AF65-F5344CB8AC3E}">
        <p14:creationId xmlns:p14="http://schemas.microsoft.com/office/powerpoint/2010/main" val="2551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xterior, foto, grupo&#10;&#10;Descripción generada con confianza muy alta">
            <a:extLst>
              <a:ext uri="{FF2B5EF4-FFF2-40B4-BE49-F238E27FC236}">
                <a16:creationId xmlns:a16="http://schemas.microsoft.com/office/drawing/2014/main" id="{2F2DC400-86BF-482D-9F94-F29C7FE9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45827" y="417398"/>
            <a:ext cx="4308309" cy="2891613"/>
          </a:xfrm>
          <a:prstGeom prst="rect">
            <a:avLst/>
          </a:prstGeom>
        </p:spPr>
      </p:pic>
      <p:pic>
        <p:nvPicPr>
          <p:cNvPr id="6" name="Imagen 5" descr="Imagen que contiene suelo, foto, persona, interior&#10;&#10;Descripción generada con confianza alta">
            <a:extLst>
              <a:ext uri="{FF2B5EF4-FFF2-40B4-BE49-F238E27FC236}">
                <a16:creationId xmlns:a16="http://schemas.microsoft.com/office/drawing/2014/main" id="{E8354C9F-FF0F-4AFE-B27E-32AE4B093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092287" y="2879677"/>
            <a:ext cx="4758392" cy="3691719"/>
          </a:xfrm>
          <a:prstGeom prst="rect">
            <a:avLst/>
          </a:prstGeom>
        </p:spPr>
      </p:pic>
      <p:pic>
        <p:nvPicPr>
          <p:cNvPr id="9" name="Imagen 8" descr="Imagen que contiene exterior, foto, libro, persona&#10;&#10;Descripción generada con confianza muy alta">
            <a:extLst>
              <a:ext uri="{FF2B5EF4-FFF2-40B4-BE49-F238E27FC236}">
                <a16:creationId xmlns:a16="http://schemas.microsoft.com/office/drawing/2014/main" id="{F2DA9C5B-ED54-42FB-84F4-5153BCE41B3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461604" y="2115403"/>
            <a:ext cx="2910557" cy="3429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264C489-D6C7-4690-B9CE-66F723B0217A}"/>
              </a:ext>
            </a:extLst>
          </p:cNvPr>
          <p:cNvSpPr txBox="1"/>
          <p:nvPr/>
        </p:nvSpPr>
        <p:spPr>
          <a:xfrm>
            <a:off x="4461604" y="8973403"/>
            <a:ext cx="291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7" tooltip="https://sigloscuriosos.blogspot.com/2014/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8" tooltip="https://creativecommons.org/licenses/by-nc-nd/3.0/"/>
              </a:rPr>
              <a:t>CC BY-NC-ND</a:t>
            </a:r>
            <a:endParaRPr lang="es-ES" sz="900"/>
          </a:p>
        </p:txBody>
      </p:sp>
    </p:spTree>
    <p:extLst>
      <p:ext uri="{BB962C8B-B14F-4D97-AF65-F5344CB8AC3E}">
        <p14:creationId xmlns:p14="http://schemas.microsoft.com/office/powerpoint/2010/main" val="198126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1A92D83-57DF-4025-868F-FDE0A7FC5A2C}"/>
              </a:ext>
            </a:extLst>
          </p:cNvPr>
          <p:cNvSpPr/>
          <p:nvPr/>
        </p:nvSpPr>
        <p:spPr>
          <a:xfrm>
            <a:off x="234751" y="676252"/>
            <a:ext cx="11722498" cy="6043104"/>
          </a:xfrm>
          <a:prstGeom prst="rect">
            <a:avLst/>
          </a:prstGeom>
          <a:solidFill>
            <a:schemeClr val="lt1">
              <a:alpha val="80000"/>
            </a:schemeClr>
          </a:solidFill>
          <a:ln w="57150">
            <a:solidFill>
              <a:srgbClr val="6C0A44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rgbClr val="6C0A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25668B-5023-4266-A916-67EEB1BCA6FB}"/>
              </a:ext>
            </a:extLst>
          </p:cNvPr>
          <p:cNvSpPr txBox="1"/>
          <p:nvPr/>
        </p:nvSpPr>
        <p:spPr>
          <a:xfrm>
            <a:off x="1581833" y="337417"/>
            <a:ext cx="902833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6C0A44"/>
                </a:solidFill>
                <a:latin typeface="AR JULIAN" panose="02000000000000000000" pitchFamily="2" charset="0"/>
              </a:rPr>
              <a:t>Referencias Bibliográficas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50A44A-05D0-4103-88C1-A30ECBA0FFA5}"/>
              </a:ext>
            </a:extLst>
          </p:cNvPr>
          <p:cNvSpPr txBox="1"/>
          <p:nvPr/>
        </p:nvSpPr>
        <p:spPr>
          <a:xfrm>
            <a:off x="932597" y="1599582"/>
            <a:ext cx="100720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  <a:hlinkClick r:id="rId2"/>
              </a:rPr>
              <a:t>http://www.jungatlanta.com/articles/winter06-the-grail-legend.pdf</a:t>
            </a:r>
            <a:endParaRPr lang="es-ES" dirty="0">
              <a:latin typeface="Century" panose="02040604050505020304" pitchFamily="18" charset="0"/>
            </a:endParaRPr>
          </a:p>
          <a:p>
            <a:endParaRPr lang="es-ES" dirty="0">
              <a:latin typeface="Century" panose="02040604050505020304" pitchFamily="18" charset="0"/>
            </a:endParaRPr>
          </a:p>
          <a:p>
            <a:r>
              <a:rPr lang="es-ES" dirty="0">
                <a:latin typeface="Century" panose="02040604050505020304" pitchFamily="18" charset="0"/>
                <a:hlinkClick r:id="rId3"/>
              </a:rPr>
              <a:t>https://www.elcultural.com/noticias/letras/La-vida-secreta-de-la-senora-Jung/12441</a:t>
            </a:r>
            <a:endParaRPr lang="es-ES" dirty="0">
              <a:latin typeface="Century" panose="02040604050505020304" pitchFamily="18" charset="0"/>
            </a:endParaRPr>
          </a:p>
          <a:p>
            <a:endParaRPr lang="es-ES" dirty="0">
              <a:latin typeface="Century" panose="02040604050505020304" pitchFamily="18" charset="0"/>
            </a:endParaRPr>
          </a:p>
          <a:p>
            <a:r>
              <a:rPr lang="es-ES" dirty="0">
                <a:latin typeface="Century" panose="02040604050505020304" pitchFamily="18" charset="0"/>
                <a:hlinkClick r:id="rId4"/>
              </a:rPr>
              <a:t>https://ipfs.io/ipfs/QmXoypizjW3WknFiJnKLwHCnL72vedxjQkDDP1mXWo6uco/wiki/Emma_Jung.html</a:t>
            </a:r>
            <a:endParaRPr lang="es-ES" dirty="0">
              <a:latin typeface="Century" panose="02040604050505020304" pitchFamily="18" charset="0"/>
            </a:endParaRPr>
          </a:p>
          <a:p>
            <a:endParaRPr lang="es-ES" dirty="0">
              <a:latin typeface="Century" panose="02040604050505020304" pitchFamily="18" charset="0"/>
            </a:endParaRPr>
          </a:p>
          <a:p>
            <a:r>
              <a:rPr lang="es-ES" dirty="0">
                <a:latin typeface="Century" panose="02040604050505020304" pitchFamily="18" charset="0"/>
                <a:hlinkClick r:id="rId5"/>
              </a:rPr>
              <a:t>https://www.encyclopedia.com/psychology/dictionaries-thesauruses-pictures-and-press-releases/jung-rauschenbach-emma-1882-1955</a:t>
            </a:r>
            <a:endParaRPr lang="es-ES" dirty="0">
              <a:latin typeface="Century" panose="02040604050505020304" pitchFamily="18" charset="0"/>
            </a:endParaRPr>
          </a:p>
          <a:p>
            <a:endParaRPr lang="es-ES" dirty="0">
              <a:latin typeface="Century" panose="02040604050505020304" pitchFamily="18" charset="0"/>
            </a:endParaRPr>
          </a:p>
          <a:p>
            <a:r>
              <a:rPr lang="es-ES" dirty="0">
                <a:latin typeface="Century" panose="02040604050505020304" pitchFamily="18" charset="0"/>
              </a:rPr>
              <a:t>Emma Jung, Marie-Louise </a:t>
            </a:r>
            <a:r>
              <a:rPr lang="es-ES" dirty="0" err="1">
                <a:latin typeface="Century" panose="02040604050505020304" pitchFamily="18" charset="0"/>
              </a:rPr>
              <a:t>Von</a:t>
            </a:r>
            <a:r>
              <a:rPr lang="es-ES" dirty="0">
                <a:latin typeface="Century" panose="02040604050505020304" pitchFamily="18" charset="0"/>
              </a:rPr>
              <a:t> Franz. (2015). La Leyenda del Grial. </a:t>
            </a:r>
            <a:r>
              <a:rPr lang="es-ES" dirty="0" err="1">
                <a:latin typeface="Century" panose="02040604050505020304" pitchFamily="18" charset="0"/>
              </a:rPr>
              <a:t>Zurich</a:t>
            </a:r>
            <a:r>
              <a:rPr lang="es-ES" dirty="0">
                <a:latin typeface="Century" panose="02040604050505020304" pitchFamily="18" charset="0"/>
              </a:rPr>
              <a:t>: Kairós.</a:t>
            </a:r>
          </a:p>
          <a:p>
            <a:endParaRPr lang="es-ES" dirty="0">
              <a:latin typeface="Century" panose="02040604050505020304" pitchFamily="18" charset="0"/>
            </a:endParaRPr>
          </a:p>
          <a:p>
            <a:r>
              <a:rPr lang="es-ES" dirty="0">
                <a:latin typeface="Century" panose="02040604050505020304" pitchFamily="18" charset="0"/>
                <a:hlinkClick r:id="rId6"/>
              </a:rPr>
              <a:t>https://www.odiseajung.com/fragmentos/sobre-la-naturaleza-del-animus/</a:t>
            </a:r>
            <a:r>
              <a:rPr lang="es-ES" dirty="0">
                <a:latin typeface="Century" panose="02040604050505020304" pitchFamily="18" charset="0"/>
              </a:rPr>
              <a:t> </a:t>
            </a:r>
          </a:p>
          <a:p>
            <a:endParaRPr lang="es-ES" dirty="0">
              <a:latin typeface="Century" panose="02040604050505020304" pitchFamily="18" charset="0"/>
            </a:endParaRPr>
          </a:p>
          <a:p>
            <a:endParaRPr lang="es-ES" dirty="0">
              <a:latin typeface="Century" panose="02040604050505020304" pitchFamily="18" charset="0"/>
            </a:endParaRPr>
          </a:p>
          <a:p>
            <a:endParaRPr lang="es-ES" dirty="0">
              <a:latin typeface="Century" panose="02040604050505020304" pitchFamily="18" charset="0"/>
            </a:endParaRPr>
          </a:p>
          <a:p>
            <a:endParaRPr lang="es-ES" dirty="0">
              <a:latin typeface="Century" panose="02040604050505020304" pitchFamily="18" charset="0"/>
            </a:endParaRPr>
          </a:p>
          <a:p>
            <a:endParaRPr lang="es-ES" dirty="0">
              <a:latin typeface="Century" panose="02040604050505020304" pitchFamily="18" charset="0"/>
            </a:endParaRPr>
          </a:p>
        </p:txBody>
      </p:sp>
      <p:pic>
        <p:nvPicPr>
          <p:cNvPr id="8" name="Imagen 7" descr="Imagen que contiene objeto&#10;&#10;Descripción generada con confianza muy alta">
            <a:extLst>
              <a:ext uri="{FF2B5EF4-FFF2-40B4-BE49-F238E27FC236}">
                <a16:creationId xmlns:a16="http://schemas.microsoft.com/office/drawing/2014/main" id="{1C03C662-AA18-4334-8595-366A9C8E12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 rot="20336115">
            <a:off x="9181416" y="374118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8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82C00C3-93F7-4E5E-A9BA-65EF733A4C03}"/>
              </a:ext>
            </a:extLst>
          </p:cNvPr>
          <p:cNvSpPr/>
          <p:nvPr/>
        </p:nvSpPr>
        <p:spPr>
          <a:xfrm>
            <a:off x="1303993" y="491665"/>
            <a:ext cx="9584401" cy="5833795"/>
          </a:xfrm>
          <a:prstGeom prst="rect">
            <a:avLst/>
          </a:prstGeom>
          <a:solidFill>
            <a:schemeClr val="lt1">
              <a:alpha val="80000"/>
            </a:schemeClr>
          </a:solidFill>
          <a:ln w="57150">
            <a:solidFill>
              <a:srgbClr val="6C0A44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Flecha: a la derecha con bandas 4">
            <a:extLst>
              <a:ext uri="{FF2B5EF4-FFF2-40B4-BE49-F238E27FC236}">
                <a16:creationId xmlns:a16="http://schemas.microsoft.com/office/drawing/2014/main" id="{7A2955C0-658E-4009-B949-C6590D291542}"/>
              </a:ext>
            </a:extLst>
          </p:cNvPr>
          <p:cNvSpPr/>
          <p:nvPr/>
        </p:nvSpPr>
        <p:spPr>
          <a:xfrm>
            <a:off x="2236763" y="1153551"/>
            <a:ext cx="844062" cy="703385"/>
          </a:xfrm>
          <a:prstGeom prst="stripedRightArrow">
            <a:avLst/>
          </a:prstGeom>
          <a:solidFill>
            <a:srgbClr val="6C0A4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F4197A-E655-4746-96AD-A733B878C8B8}"/>
              </a:ext>
            </a:extLst>
          </p:cNvPr>
          <p:cNvSpPr txBox="1"/>
          <p:nvPr/>
        </p:nvSpPr>
        <p:spPr>
          <a:xfrm>
            <a:off x="3348111" y="1229958"/>
            <a:ext cx="621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>
                <a:solidFill>
                  <a:srgbClr val="6C0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GRUPO</a:t>
            </a:r>
            <a:r>
              <a:rPr lang="es-ES" sz="3200" b="1" dirty="0">
                <a:solidFill>
                  <a:srgbClr val="6C0A44"/>
                </a:solidFill>
                <a:latin typeface="Century" panose="02040604050505020304" pitchFamily="18" charset="0"/>
              </a:rPr>
              <a:t>: </a:t>
            </a:r>
            <a:r>
              <a:rPr lang="es-ES" sz="3200" b="1" dirty="0">
                <a:latin typeface="Century" panose="02040604050505020304" pitchFamily="18" charset="0"/>
              </a:rPr>
              <a:t>LOS AMARILLOS</a:t>
            </a:r>
          </a:p>
        </p:txBody>
      </p:sp>
      <p:sp>
        <p:nvSpPr>
          <p:cNvPr id="7" name="Flecha: a la derecha con bandas 6">
            <a:extLst>
              <a:ext uri="{FF2B5EF4-FFF2-40B4-BE49-F238E27FC236}">
                <a16:creationId xmlns:a16="http://schemas.microsoft.com/office/drawing/2014/main" id="{2B0396DC-7B70-4752-83CE-23E43D956A0E}"/>
              </a:ext>
            </a:extLst>
          </p:cNvPr>
          <p:cNvSpPr/>
          <p:nvPr/>
        </p:nvSpPr>
        <p:spPr>
          <a:xfrm>
            <a:off x="2236763" y="2276622"/>
            <a:ext cx="844062" cy="703385"/>
          </a:xfrm>
          <a:prstGeom prst="stripedRightArrow">
            <a:avLst/>
          </a:prstGeom>
          <a:solidFill>
            <a:srgbClr val="6C0A4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D67A3E4-D463-4807-8B11-CFED8BE45510}"/>
              </a:ext>
            </a:extLst>
          </p:cNvPr>
          <p:cNvSpPr txBox="1"/>
          <p:nvPr/>
        </p:nvSpPr>
        <p:spPr>
          <a:xfrm>
            <a:off x="3348111" y="2384104"/>
            <a:ext cx="621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1º Psicología de los Grupos, grupo 2</a:t>
            </a:r>
            <a:endParaRPr lang="es-ES" sz="2800" b="1" dirty="0">
              <a:latin typeface="Century" panose="02040604050505020304" pitchFamily="18" charset="0"/>
            </a:endParaRPr>
          </a:p>
        </p:txBody>
      </p:sp>
      <p:sp>
        <p:nvSpPr>
          <p:cNvPr id="9" name="Flecha: a la derecha con bandas 8">
            <a:extLst>
              <a:ext uri="{FF2B5EF4-FFF2-40B4-BE49-F238E27FC236}">
                <a16:creationId xmlns:a16="http://schemas.microsoft.com/office/drawing/2014/main" id="{EEE25E6A-DE0E-454F-862A-5A62A8802904}"/>
              </a:ext>
            </a:extLst>
          </p:cNvPr>
          <p:cNvSpPr/>
          <p:nvPr/>
        </p:nvSpPr>
        <p:spPr>
          <a:xfrm>
            <a:off x="2236763" y="3399693"/>
            <a:ext cx="844062" cy="703385"/>
          </a:xfrm>
          <a:prstGeom prst="stripedRightArrow">
            <a:avLst/>
          </a:prstGeom>
          <a:solidFill>
            <a:srgbClr val="6C0A4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0EE63F-6386-453D-B5C1-11EFA3292C48}"/>
              </a:ext>
            </a:extLst>
          </p:cNvPr>
          <p:cNvSpPr txBox="1"/>
          <p:nvPr/>
        </p:nvSpPr>
        <p:spPr>
          <a:xfrm>
            <a:off x="3348111" y="3476695"/>
            <a:ext cx="75398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>
                <a:solidFill>
                  <a:srgbClr val="6C0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COMPONENTES: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latin typeface="Century" panose="02040604050505020304" pitchFamily="18" charset="0"/>
              </a:rPr>
              <a:t>Paula Hinojosa Cazorla </a:t>
            </a:r>
            <a:r>
              <a:rPr lang="es-ES" sz="2000" dirty="0"/>
              <a:t>(</a:t>
            </a:r>
            <a:r>
              <a:rPr lang="es-ES" sz="2000" dirty="0">
                <a:hlinkClick r:id="rId2"/>
              </a:rPr>
              <a:t>paula_h20@hotmail.com</a:t>
            </a:r>
            <a:r>
              <a:rPr lang="es-ES" sz="2000" dirty="0"/>
              <a:t>) </a:t>
            </a:r>
            <a:endParaRPr lang="es-ES" sz="2000" u="sng" dirty="0">
              <a:solidFill>
                <a:srgbClr val="6C0A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err="1">
                <a:latin typeface="Century" panose="02040604050505020304" pitchFamily="18" charset="0"/>
              </a:rPr>
              <a:t>Mª</a:t>
            </a:r>
            <a:r>
              <a:rPr lang="es-ES" sz="2000" b="1" dirty="0">
                <a:latin typeface="Century" panose="02040604050505020304" pitchFamily="18" charset="0"/>
              </a:rPr>
              <a:t> del Amor Jaime Domínguez </a:t>
            </a:r>
            <a:r>
              <a:rPr lang="es-ES" sz="2000" dirty="0"/>
              <a:t>(</a:t>
            </a:r>
            <a:r>
              <a:rPr lang="es-ES" sz="2000" dirty="0">
                <a:hlinkClick r:id="rId3"/>
              </a:rPr>
              <a:t>mj28060@gmail.com</a:t>
            </a:r>
            <a:r>
              <a:rPr lang="es-ES" sz="2000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latin typeface="Century" panose="02040604050505020304" pitchFamily="18" charset="0"/>
              </a:rPr>
              <a:t>Pablo Parada Otero </a:t>
            </a:r>
            <a:r>
              <a:rPr lang="es-ES" sz="2000" dirty="0"/>
              <a:t>(</a:t>
            </a:r>
            <a:r>
              <a:rPr lang="es-ES" sz="2000" dirty="0">
                <a:hlinkClick r:id="rId4"/>
              </a:rPr>
              <a:t>pabloparada2@outlook.es</a:t>
            </a:r>
            <a:r>
              <a:rPr lang="es-ES" sz="2000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latin typeface="Century" panose="02040604050505020304" pitchFamily="18" charset="0"/>
              </a:rPr>
              <a:t>Mauricio Peña Lebrón </a:t>
            </a:r>
            <a:r>
              <a:rPr lang="es-ES" sz="2000" dirty="0"/>
              <a:t>(</a:t>
            </a:r>
            <a:r>
              <a:rPr lang="es-ES" sz="2000" dirty="0">
                <a:hlinkClick r:id="rId5"/>
              </a:rPr>
              <a:t>mauripl2000@gmail.com</a:t>
            </a:r>
            <a:r>
              <a:rPr lang="es-ES" sz="2000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latin typeface="Century" panose="02040604050505020304" pitchFamily="18" charset="0"/>
              </a:rPr>
              <a:t>Lucía Sáez Risueño </a:t>
            </a:r>
            <a:r>
              <a:rPr lang="es-ES" sz="2000" dirty="0"/>
              <a:t>(</a:t>
            </a:r>
            <a:r>
              <a:rPr lang="es-ES" sz="2000" dirty="0">
                <a:hlinkClick r:id="rId6"/>
              </a:rPr>
              <a:t>luciacabezadehuevo@hotmail.com</a:t>
            </a:r>
            <a:r>
              <a:rPr lang="es-ES" sz="2000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latin typeface="Century" panose="02040604050505020304" pitchFamily="18" charset="0"/>
              </a:rPr>
              <a:t>Daniel Varo Domínguez </a:t>
            </a:r>
            <a:r>
              <a:rPr lang="es-ES" sz="2000" dirty="0"/>
              <a:t>(</a:t>
            </a:r>
            <a:r>
              <a:rPr lang="es-ES" sz="2000" dirty="0">
                <a:hlinkClick r:id="rId7"/>
              </a:rPr>
              <a:t>danivaro1a@gmail.com</a:t>
            </a:r>
            <a:r>
              <a:rPr lang="es-ES" sz="2000" dirty="0"/>
              <a:t>) </a:t>
            </a:r>
          </a:p>
          <a:p>
            <a:endParaRPr lang="es-ES" sz="32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foto, persona, exterior, hombre&#10;&#10;Descripción generada con confianza muy alta">
            <a:extLst>
              <a:ext uri="{FF2B5EF4-FFF2-40B4-BE49-F238E27FC236}">
                <a16:creationId xmlns:a16="http://schemas.microsoft.com/office/drawing/2014/main" id="{6D6ABA33-2846-46E3-8EF8-49B8CE5D29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0" t="1542" r="17748" b="44528"/>
          <a:stretch/>
        </p:blipFill>
        <p:spPr>
          <a:xfrm>
            <a:off x="1941342" y="0"/>
            <a:ext cx="4515729" cy="688373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23DEF34-A10A-4870-BF02-9AA92050C5AF}"/>
              </a:ext>
            </a:extLst>
          </p:cNvPr>
          <p:cNvSpPr/>
          <p:nvPr/>
        </p:nvSpPr>
        <p:spPr>
          <a:xfrm>
            <a:off x="6096000" y="2367171"/>
            <a:ext cx="4975273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23C2B3-2994-4634-B451-66EC0B4756A3}"/>
              </a:ext>
            </a:extLst>
          </p:cNvPr>
          <p:cNvSpPr txBox="1"/>
          <p:nvPr/>
        </p:nvSpPr>
        <p:spPr>
          <a:xfrm>
            <a:off x="6096000" y="2356902"/>
            <a:ext cx="4975273" cy="2123658"/>
          </a:xfrm>
          <a:prstGeom prst="rect">
            <a:avLst/>
          </a:prstGeom>
          <a:noFill/>
          <a:ln>
            <a:solidFill>
              <a:srgbClr val="6C0A44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6C0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EMMA JUNG (1882- 1955)</a:t>
            </a:r>
          </a:p>
        </p:txBody>
      </p:sp>
    </p:spTree>
    <p:extLst>
      <p:ext uri="{BB962C8B-B14F-4D97-AF65-F5344CB8AC3E}">
        <p14:creationId xmlns:p14="http://schemas.microsoft.com/office/powerpoint/2010/main" val="194287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DDF2426-F6E4-42D0-B91C-01E43A593B94}"/>
              </a:ext>
            </a:extLst>
          </p:cNvPr>
          <p:cNvSpPr/>
          <p:nvPr/>
        </p:nvSpPr>
        <p:spPr>
          <a:xfrm>
            <a:off x="1303993" y="1070148"/>
            <a:ext cx="9584401" cy="5255312"/>
          </a:xfrm>
          <a:prstGeom prst="rect">
            <a:avLst/>
          </a:prstGeom>
          <a:solidFill>
            <a:schemeClr val="lt1">
              <a:alpha val="80000"/>
            </a:schemeClr>
          </a:solidFill>
          <a:ln w="57150">
            <a:solidFill>
              <a:srgbClr val="6C0A44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28B01B-B71A-47C0-9BD8-9D7E18D8702C}"/>
              </a:ext>
            </a:extLst>
          </p:cNvPr>
          <p:cNvSpPr txBox="1"/>
          <p:nvPr/>
        </p:nvSpPr>
        <p:spPr>
          <a:xfrm>
            <a:off x="1631853" y="654649"/>
            <a:ext cx="3151163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6C0A44"/>
                </a:solidFill>
                <a:latin typeface="AR JULIAN" panose="02000000000000000000" pitchFamily="2" charset="0"/>
              </a:rPr>
              <a:t>ÍNDICE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2ED7D0-2431-4569-BB9C-5945C7E185A6}"/>
              </a:ext>
            </a:extLst>
          </p:cNvPr>
          <p:cNvSpPr txBox="1"/>
          <p:nvPr/>
        </p:nvSpPr>
        <p:spPr>
          <a:xfrm>
            <a:off x="3207434" y="1620312"/>
            <a:ext cx="85254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2400" b="1" u="sng" dirty="0">
                <a:solidFill>
                  <a:srgbClr val="6C0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BIOGRAFÍA</a:t>
            </a:r>
            <a:r>
              <a:rPr lang="es-ES" sz="2400" b="1" dirty="0">
                <a:solidFill>
                  <a:srgbClr val="6C0A44"/>
                </a:solidFill>
                <a:latin typeface="Century" panose="02040604050505020304" pitchFamily="18" charset="0"/>
              </a:rPr>
              <a:t>.</a:t>
            </a:r>
          </a:p>
          <a:p>
            <a:r>
              <a:rPr lang="es-ES" sz="2400" b="1" dirty="0">
                <a:solidFill>
                  <a:srgbClr val="6C0A44"/>
                </a:solidFill>
                <a:latin typeface="Century" panose="02040604050505020304" pitchFamily="18" charset="0"/>
              </a:rPr>
              <a:t>    1.1. Primeros años.</a:t>
            </a:r>
          </a:p>
          <a:p>
            <a:r>
              <a:rPr lang="es-ES" sz="2400" b="1" dirty="0">
                <a:solidFill>
                  <a:srgbClr val="6C0A44"/>
                </a:solidFill>
                <a:latin typeface="Century" panose="02040604050505020304" pitchFamily="18" charset="0"/>
              </a:rPr>
              <a:t>    1.2. Matrimonio Jung.</a:t>
            </a:r>
          </a:p>
          <a:p>
            <a:endParaRPr lang="es-ES" sz="2400" b="1" dirty="0">
              <a:solidFill>
                <a:srgbClr val="6C0A44"/>
              </a:solidFill>
              <a:latin typeface="Century" panose="02040604050505020304" pitchFamily="18" charset="0"/>
            </a:endParaRPr>
          </a:p>
          <a:p>
            <a:r>
              <a:rPr lang="es-ES" sz="2400" b="1" dirty="0">
                <a:solidFill>
                  <a:srgbClr val="6C0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2.</a:t>
            </a:r>
            <a:r>
              <a:rPr lang="es-ES" sz="2400" b="1" dirty="0">
                <a:solidFill>
                  <a:srgbClr val="6C0A44"/>
                </a:solidFill>
                <a:latin typeface="Century" panose="02040604050505020304" pitchFamily="18" charset="0"/>
              </a:rPr>
              <a:t> </a:t>
            </a:r>
            <a:r>
              <a:rPr lang="es-ES" sz="2400" b="1" u="sng" dirty="0">
                <a:solidFill>
                  <a:srgbClr val="6C0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OBRAS RELEVENTES.</a:t>
            </a:r>
          </a:p>
          <a:p>
            <a:r>
              <a:rPr lang="es-ES" sz="2400" b="1" dirty="0">
                <a:solidFill>
                  <a:srgbClr val="6C0A44"/>
                </a:solidFill>
                <a:latin typeface="Century" panose="02040604050505020304" pitchFamily="18" charset="0"/>
              </a:rPr>
              <a:t>    2.1. </a:t>
            </a:r>
            <a:r>
              <a:rPr lang="es-ES" sz="2400" b="1" i="1" dirty="0">
                <a:solidFill>
                  <a:srgbClr val="6C0A44"/>
                </a:solidFill>
                <a:latin typeface="Century" panose="02040604050505020304" pitchFamily="18" charset="0"/>
              </a:rPr>
              <a:t>La leyenda del Grial</a:t>
            </a:r>
            <a:r>
              <a:rPr lang="es-ES" sz="2400" b="1" dirty="0">
                <a:solidFill>
                  <a:srgbClr val="6C0A44"/>
                </a:solidFill>
                <a:latin typeface="Century" panose="02040604050505020304" pitchFamily="18" charset="0"/>
              </a:rPr>
              <a:t>.</a:t>
            </a:r>
          </a:p>
          <a:p>
            <a:r>
              <a:rPr lang="es-ES" sz="2400" b="1" dirty="0">
                <a:solidFill>
                  <a:srgbClr val="6C0A44"/>
                </a:solidFill>
                <a:latin typeface="Century" panose="02040604050505020304" pitchFamily="18" charset="0"/>
              </a:rPr>
              <a:t>    2.2. </a:t>
            </a:r>
            <a:r>
              <a:rPr lang="es-ES" sz="2400" b="1" i="1" dirty="0">
                <a:solidFill>
                  <a:srgbClr val="6C0A44"/>
                </a:solidFill>
                <a:latin typeface="Century" panose="02040604050505020304" pitchFamily="18" charset="0"/>
              </a:rPr>
              <a:t>Anima et Animus.</a:t>
            </a:r>
          </a:p>
          <a:p>
            <a:endParaRPr lang="es-ES" sz="2400" b="1" i="1" dirty="0">
              <a:solidFill>
                <a:srgbClr val="6C0A44"/>
              </a:solidFill>
              <a:latin typeface="Century" panose="02040604050505020304" pitchFamily="18" charset="0"/>
            </a:endParaRPr>
          </a:p>
          <a:p>
            <a:r>
              <a:rPr lang="es-ES" sz="2400" b="1" dirty="0">
                <a:solidFill>
                  <a:srgbClr val="6C0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3</a:t>
            </a:r>
            <a:r>
              <a:rPr lang="es-ES" sz="2400" b="1" dirty="0">
                <a:solidFill>
                  <a:srgbClr val="6C0A44"/>
                </a:solidFill>
                <a:latin typeface="Century" panose="02040604050505020304" pitchFamily="18" charset="0"/>
              </a:rPr>
              <a:t>. </a:t>
            </a:r>
            <a:r>
              <a:rPr lang="es-ES" sz="2400" b="1" u="sng" dirty="0">
                <a:solidFill>
                  <a:srgbClr val="6C0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APORTACIONES Y CRÍTICA.</a:t>
            </a:r>
          </a:p>
          <a:p>
            <a:endParaRPr lang="es-ES" sz="2400" b="1" dirty="0">
              <a:solidFill>
                <a:srgbClr val="6C0A44"/>
              </a:solidFill>
              <a:latin typeface="Century" panose="02040604050505020304" pitchFamily="18" charset="0"/>
            </a:endParaRPr>
          </a:p>
          <a:p>
            <a:r>
              <a:rPr lang="es-ES" sz="2400" b="1" dirty="0">
                <a:solidFill>
                  <a:srgbClr val="6C0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4.</a:t>
            </a:r>
            <a:r>
              <a:rPr lang="es-ES" sz="2400" b="1" dirty="0">
                <a:solidFill>
                  <a:srgbClr val="6C0A44"/>
                </a:solidFill>
                <a:latin typeface="Century" panose="02040604050505020304" pitchFamily="18" charset="0"/>
              </a:rPr>
              <a:t> </a:t>
            </a:r>
            <a:r>
              <a:rPr lang="es-ES" sz="2400" b="1" u="sng" dirty="0">
                <a:solidFill>
                  <a:srgbClr val="6C0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REFERENCIAS BIBLIOGRÁFICAS</a:t>
            </a:r>
            <a:r>
              <a:rPr lang="es-ES" sz="2400" b="1" dirty="0">
                <a:solidFill>
                  <a:srgbClr val="6C0A44"/>
                </a:solidFill>
                <a:latin typeface="Century" panose="020406040505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1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3983C8F-BABE-4AFE-ADC7-FB2CE8529853}"/>
              </a:ext>
            </a:extLst>
          </p:cNvPr>
          <p:cNvSpPr/>
          <p:nvPr/>
        </p:nvSpPr>
        <p:spPr>
          <a:xfrm>
            <a:off x="1303993" y="1070148"/>
            <a:ext cx="9584401" cy="5255312"/>
          </a:xfrm>
          <a:prstGeom prst="rect">
            <a:avLst/>
          </a:prstGeom>
          <a:solidFill>
            <a:schemeClr val="lt1">
              <a:alpha val="80000"/>
            </a:schemeClr>
          </a:solidFill>
          <a:ln w="57150">
            <a:solidFill>
              <a:srgbClr val="6C0A44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800" b="1" dirty="0">
                <a:solidFill>
                  <a:srgbClr val="6C0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BIOGRAFÍA</a:t>
            </a:r>
            <a:endParaRPr lang="es-ES" b="1" dirty="0">
              <a:solidFill>
                <a:srgbClr val="6C0A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2946DA2-DF3C-41CD-8648-054966CDB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1" b="92388" l="3917" r="94667">
                        <a14:foregroundMark x1="10417" y1="36217" x2="3917" y2="38062"/>
                        <a14:foregroundMark x1="91083" y1="43714" x2="93167" y2="44867"/>
                        <a14:foregroundMark x1="8417" y1="92388" x2="16417" y2="91349"/>
                        <a14:foregroundMark x1="16417" y1="91349" x2="16833" y2="90542"/>
                        <a14:foregroundMark x1="87417" y1="92388" x2="94667" y2="76932"/>
                        <a14:foregroundMark x1="40000" y1="8881" x2="58583" y2="16378"/>
                        <a14:foregroundMark x1="58583" y1="16378" x2="59083" y2="16955"/>
                        <a14:backgroundMark x1="23667" y1="64129" x2="31083" y2="59054"/>
                        <a14:backgroundMark x1="31083" y1="59054" x2="31417" y2="59054"/>
                        <a14:backgroundMark x1="70500" y1="60900" x2="77083" y2="63552"/>
                        <a14:backgroundMark x1="64667" y1="52595" x2="64667" y2="52595"/>
                        <a14:backgroundMark x1="64417" y1="54671" x2="64667" y2="52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968697">
            <a:off x="8562015" y="253219"/>
            <a:ext cx="3620606" cy="261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7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3B8625D-C815-44FC-A47B-7415C9463C40}"/>
              </a:ext>
            </a:extLst>
          </p:cNvPr>
          <p:cNvSpPr/>
          <p:nvPr/>
        </p:nvSpPr>
        <p:spPr>
          <a:xfrm>
            <a:off x="1303993" y="1070148"/>
            <a:ext cx="9584401" cy="5255312"/>
          </a:xfrm>
          <a:prstGeom prst="rect">
            <a:avLst/>
          </a:prstGeom>
          <a:solidFill>
            <a:schemeClr val="lt1">
              <a:alpha val="80000"/>
            </a:schemeClr>
          </a:solidFill>
          <a:ln w="57150">
            <a:solidFill>
              <a:srgbClr val="6C0A44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rgbClr val="6C0A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F90BD2-8641-484B-AAFA-7ACF361279F8}"/>
              </a:ext>
            </a:extLst>
          </p:cNvPr>
          <p:cNvSpPr txBox="1"/>
          <p:nvPr/>
        </p:nvSpPr>
        <p:spPr>
          <a:xfrm>
            <a:off x="3590778" y="532540"/>
            <a:ext cx="501044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6C0A44"/>
                </a:solidFill>
                <a:latin typeface="AR JULIAN" panose="02000000000000000000" pitchFamily="2" charset="0"/>
              </a:rPr>
              <a:t>Primeros años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63B7529-F2F3-4A57-A789-0693E46DE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0202"/>
            <a:ext cx="2219325" cy="40576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6FA7257-0837-45AA-AADD-7336BB5EA602}"/>
              </a:ext>
            </a:extLst>
          </p:cNvPr>
          <p:cNvSpPr txBox="1"/>
          <p:nvPr/>
        </p:nvSpPr>
        <p:spPr>
          <a:xfrm>
            <a:off x="1777217" y="1694424"/>
            <a:ext cx="89423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Century" panose="02040604050505020304" pitchFamily="18" charset="0"/>
                <a:sym typeface="Wingdings" panose="05000000000000000000" pitchFamily="2" charset="2"/>
              </a:rPr>
              <a:t> </a:t>
            </a:r>
            <a:r>
              <a:rPr lang="es-ES" sz="2000" b="1" dirty="0">
                <a:latin typeface="Century" panose="02040604050505020304" pitchFamily="18" charset="0"/>
              </a:rPr>
              <a:t>Emma </a:t>
            </a:r>
            <a:r>
              <a:rPr lang="es-ES" sz="2000" b="1" dirty="0" err="1">
                <a:latin typeface="Century" panose="02040604050505020304" pitchFamily="18" charset="0"/>
              </a:rPr>
              <a:t>Rauschenbach</a:t>
            </a:r>
            <a:r>
              <a:rPr lang="es-ES" sz="2000" b="1" dirty="0">
                <a:latin typeface="Century" panose="02040604050505020304" pitchFamily="18" charset="0"/>
              </a:rPr>
              <a:t> </a:t>
            </a:r>
            <a:r>
              <a:rPr lang="es-ES" sz="2000" dirty="0">
                <a:latin typeface="Century" panose="02040604050505020304" pitchFamily="18" charset="0"/>
              </a:rPr>
              <a:t>(Schaffhausen, el 30 de marzo de 1882) provenía de una vieja familia suizo-alemana de industriales ricos, ya que su padre fue propietario de la conocida firma relojera </a:t>
            </a:r>
            <a:r>
              <a:rPr lang="es-ES" sz="2000" dirty="0">
                <a:latin typeface="Century" panose="02040604050505020304" pitchFamily="18" charset="0"/>
                <a:hlinkClick r:id="rId3" tooltip="International Watch Company"/>
              </a:rPr>
              <a:t>IWC</a:t>
            </a:r>
            <a:r>
              <a:rPr lang="es-ES" sz="2000" dirty="0">
                <a:latin typeface="Century" panose="02040604050505020304" pitchFamily="18" charset="0"/>
              </a:rPr>
              <a:t>. 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es-ES" sz="2000" dirty="0">
                <a:latin typeface="Century" panose="02040604050505020304" pitchFamily="18" charset="0"/>
              </a:rPr>
              <a:t>Aunque su familia fuera de la alta burguesía y su padre fuese un patrón de las artes culto, ella </a:t>
            </a:r>
            <a:r>
              <a:rPr lang="es-ES" sz="2000" b="1" dirty="0">
                <a:latin typeface="Century" panose="02040604050505020304" pitchFamily="18" charset="0"/>
              </a:rPr>
              <a:t>no recibió una alta educación</a:t>
            </a:r>
            <a:r>
              <a:rPr lang="es-ES" sz="2000" dirty="0">
                <a:latin typeface="Century" panose="02040604050505020304" pitchFamily="18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es-ES" sz="2000" dirty="0">
                <a:latin typeface="Century" panose="02040604050505020304" pitchFamily="18" charset="0"/>
              </a:rPr>
              <a:t>A la edad de 21 años, mientras visitaba </a:t>
            </a:r>
            <a:r>
              <a:rPr lang="es-ES" sz="2000" dirty="0" err="1">
                <a:latin typeface="Century" panose="02040604050505020304" pitchFamily="18" charset="0"/>
              </a:rPr>
              <a:t>Berthe</a:t>
            </a:r>
            <a:r>
              <a:rPr lang="es-ES" sz="2000" dirty="0">
                <a:latin typeface="Century" panose="02040604050505020304" pitchFamily="18" charset="0"/>
              </a:rPr>
              <a:t> </a:t>
            </a:r>
            <a:r>
              <a:rPr lang="es-ES" sz="2000" dirty="0" err="1">
                <a:latin typeface="Century" panose="02040604050505020304" pitchFamily="18" charset="0"/>
              </a:rPr>
              <a:t>Rauschenbach</a:t>
            </a:r>
            <a:r>
              <a:rPr lang="es-ES" sz="2000" dirty="0">
                <a:latin typeface="Century" panose="02040604050505020304" pitchFamily="18" charset="0"/>
              </a:rPr>
              <a:t>, Jung, un viejo amigo de los padres de Emma, </a:t>
            </a:r>
            <a:r>
              <a:rPr lang="es-ES" sz="2000" b="1" dirty="0">
                <a:latin typeface="Century" panose="02040604050505020304" pitchFamily="18" charset="0"/>
              </a:rPr>
              <a:t>puso atención sobre la adolescente</a:t>
            </a:r>
            <a:r>
              <a:rPr lang="es-ES" sz="2000" dirty="0">
                <a:latin typeface="Century" panose="02040604050505020304" pitchFamily="18" charset="0"/>
              </a:rPr>
              <a:t>. Estaba tan impresionado por ella que pensó: "Esta es mi esposa", como lo relató en sus memorias.</a:t>
            </a:r>
          </a:p>
          <a:p>
            <a:pPr algn="just"/>
            <a:r>
              <a:rPr lang="es-ES" sz="2000" dirty="0">
                <a:latin typeface="Century" panose="02040604050505020304" pitchFamily="18" charset="0"/>
                <a:sym typeface="Wingdings" panose="05000000000000000000" pitchFamily="2" charset="2"/>
              </a:rPr>
              <a:t> </a:t>
            </a:r>
            <a:r>
              <a:rPr lang="es-ES" sz="2000" dirty="0">
                <a:latin typeface="Century" panose="02040604050505020304" pitchFamily="18" charset="0"/>
              </a:rPr>
              <a:t>Emma era una </a:t>
            </a:r>
            <a:r>
              <a:rPr lang="es-ES" sz="2000" b="1" dirty="0">
                <a:latin typeface="Century" panose="02040604050505020304" pitchFamily="18" charset="0"/>
              </a:rPr>
              <a:t>mujer inteligente</a:t>
            </a:r>
            <a:r>
              <a:rPr lang="es-ES" sz="2000" dirty="0">
                <a:latin typeface="Century" panose="02040604050505020304" pitchFamily="18" charset="0"/>
              </a:rPr>
              <a:t>, rica; sus allegados la describían como una </a:t>
            </a:r>
            <a:r>
              <a:rPr lang="es-ES" sz="2000" b="1" dirty="0">
                <a:latin typeface="Century" panose="02040604050505020304" pitchFamily="18" charset="0"/>
              </a:rPr>
              <a:t>gran dama de la burguesía suiza</a:t>
            </a:r>
            <a:r>
              <a:rPr lang="es-ES" sz="2000" dirty="0">
                <a:latin typeface="Century" panose="02040604050505020304" pitchFamily="18" charset="0"/>
              </a:rPr>
              <a:t>, y que tenía la virtud de la </a:t>
            </a:r>
            <a:r>
              <a:rPr lang="es-ES" sz="2000" b="1" dirty="0">
                <a:latin typeface="Century" panose="02040604050505020304" pitchFamily="18" charset="0"/>
              </a:rPr>
              <a:t>modestia y la serenidad</a:t>
            </a:r>
            <a:r>
              <a:rPr lang="es-ES" sz="2000" dirty="0">
                <a:latin typeface="Century" panose="02040604050505020304" pitchFamily="18" charset="0"/>
              </a:rPr>
              <a:t>. Era muy femenina y nunca ostentosa, dicen sus nietos.</a:t>
            </a:r>
          </a:p>
          <a:p>
            <a:pPr algn="just"/>
            <a:endParaRPr lang="es-ES" sz="20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3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65D92B5-7D36-4D6B-8191-CE81FF5E9C9C}"/>
              </a:ext>
            </a:extLst>
          </p:cNvPr>
          <p:cNvSpPr/>
          <p:nvPr/>
        </p:nvSpPr>
        <p:spPr>
          <a:xfrm>
            <a:off x="234848" y="676252"/>
            <a:ext cx="11722498" cy="6043104"/>
          </a:xfrm>
          <a:prstGeom prst="rect">
            <a:avLst/>
          </a:prstGeom>
          <a:solidFill>
            <a:schemeClr val="lt1">
              <a:alpha val="80000"/>
            </a:schemeClr>
          </a:solidFill>
          <a:ln w="57150">
            <a:solidFill>
              <a:srgbClr val="6C0A44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rgbClr val="6C0A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8912DB-863A-4C5E-8E44-438F5F4A7D00}"/>
              </a:ext>
            </a:extLst>
          </p:cNvPr>
          <p:cNvSpPr txBox="1"/>
          <p:nvPr/>
        </p:nvSpPr>
        <p:spPr>
          <a:xfrm>
            <a:off x="2930476" y="138644"/>
            <a:ext cx="633104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6C0A44"/>
                </a:solidFill>
                <a:latin typeface="AR JULIAN" panose="02000000000000000000" pitchFamily="2" charset="0"/>
              </a:rPr>
              <a:t>Matrimonio Jung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AF2CAC8-231D-46D1-95E1-C18BAB278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313" y="1556981"/>
            <a:ext cx="5009345" cy="3744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20420FB-2ADD-429A-9397-74027E153C14}"/>
              </a:ext>
            </a:extLst>
          </p:cNvPr>
          <p:cNvSpPr txBox="1"/>
          <p:nvPr/>
        </p:nvSpPr>
        <p:spPr>
          <a:xfrm>
            <a:off x="505719" y="1061974"/>
            <a:ext cx="613801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>
                <a:latin typeface="Century" panose="02040604050505020304" pitchFamily="18" charset="0"/>
                <a:sym typeface="Wingdings" panose="05000000000000000000" pitchFamily="2" charset="2"/>
              </a:rPr>
              <a:t> </a:t>
            </a:r>
            <a:r>
              <a:rPr lang="es-ES_tradnl" dirty="0">
                <a:latin typeface="Century" panose="02040604050505020304" pitchFamily="18" charset="0"/>
              </a:rPr>
              <a:t>Emma Jung fue bastante más que la </a:t>
            </a:r>
            <a:r>
              <a:rPr lang="es-ES_tradnl" b="1" dirty="0">
                <a:latin typeface="Century" panose="02040604050505020304" pitchFamily="18" charset="0"/>
              </a:rPr>
              <a:t>esposa de Carl Jung</a:t>
            </a:r>
            <a:r>
              <a:rPr lang="es-ES_tradnl" dirty="0">
                <a:latin typeface="Century" panose="02040604050505020304" pitchFamily="18" charset="0"/>
              </a:rPr>
              <a:t>: </a:t>
            </a:r>
            <a:r>
              <a:rPr lang="es-ES_tradnl" b="1" dirty="0">
                <a:latin typeface="Century" panose="02040604050505020304" pitchFamily="18" charset="0"/>
              </a:rPr>
              <a:t>colaboró</a:t>
            </a:r>
            <a:r>
              <a:rPr lang="es-ES_tradnl" dirty="0">
                <a:latin typeface="Century" panose="02040604050505020304" pitchFamily="18" charset="0"/>
              </a:rPr>
              <a:t> activamente con su marido </a:t>
            </a:r>
            <a:r>
              <a:rPr lang="es-ES_tradnl" b="1" dirty="0">
                <a:latin typeface="Century" panose="02040604050505020304" pitchFamily="18" charset="0"/>
              </a:rPr>
              <a:t>en el desarrollo del psicoanálisis</a:t>
            </a:r>
            <a:r>
              <a:rPr lang="es-ES_tradnl" dirty="0">
                <a:latin typeface="Century" panose="02040604050505020304" pitchFamily="18" charset="0"/>
              </a:rPr>
              <a:t>, sufragó incansable años de investigaciones y trabajos y se convirtió en una de las </a:t>
            </a:r>
            <a:r>
              <a:rPr lang="es-ES_tradnl" b="1" dirty="0">
                <a:latin typeface="Century" panose="02040604050505020304" pitchFamily="18" charset="0"/>
              </a:rPr>
              <a:t>mayores expertas en la Leyenda del Santo Grial. </a:t>
            </a:r>
            <a:endParaRPr lang="es-ES" b="1" dirty="0">
              <a:latin typeface="Century" panose="02040604050505020304" pitchFamily="18" charset="0"/>
            </a:endParaRPr>
          </a:p>
          <a:p>
            <a:pPr algn="just"/>
            <a:r>
              <a:rPr lang="es-ES_tradnl" dirty="0">
                <a:latin typeface="Century" panose="02040604050505020304" pitchFamily="18" charset="0"/>
                <a:sym typeface="Wingdings" panose="05000000000000000000" pitchFamily="2" charset="2"/>
              </a:rPr>
              <a:t> </a:t>
            </a:r>
            <a:r>
              <a:rPr lang="es-ES_tradnl" dirty="0">
                <a:latin typeface="Century" panose="02040604050505020304" pitchFamily="18" charset="0"/>
              </a:rPr>
              <a:t>Emma conoció a Carl Jung a los dieciséis años. Carl tenía veintiuno, y pertenecía a una rama empobrecida de la poderosa familia Jung; su padre era un oscuro pastor protestante y su madre sufría desórdenes mentales (oía voces, tenía visiones, doble personalidad…). Cuando Emma y Carl se conocieron, Jung debía unos 3000 francos, una suma muy importante.</a:t>
            </a:r>
            <a:endParaRPr lang="es-ES" dirty="0">
              <a:latin typeface="Century" panose="02040604050505020304" pitchFamily="18" charset="0"/>
            </a:endParaRPr>
          </a:p>
          <a:p>
            <a:pPr algn="just"/>
            <a:r>
              <a:rPr lang="es-ES_tradnl" dirty="0">
                <a:latin typeface="Century" panose="02040604050505020304" pitchFamily="18" charset="0"/>
              </a:rPr>
              <a:t>La pareja </a:t>
            </a:r>
            <a:r>
              <a:rPr lang="es-ES_tradnl" b="1" dirty="0">
                <a:latin typeface="Century" panose="02040604050505020304" pitchFamily="18" charset="0"/>
              </a:rPr>
              <a:t>tardó siete años en</a:t>
            </a:r>
            <a:r>
              <a:rPr lang="es-ES_tradnl" dirty="0">
                <a:latin typeface="Century" panose="02040604050505020304" pitchFamily="18" charset="0"/>
              </a:rPr>
              <a:t> lograr casarse, </a:t>
            </a:r>
            <a:r>
              <a:rPr lang="es-ES_tradnl" b="1" dirty="0">
                <a:latin typeface="Century" panose="02040604050505020304" pitchFamily="18" charset="0"/>
              </a:rPr>
              <a:t>el 14 de febrero de 1903</a:t>
            </a:r>
            <a:r>
              <a:rPr lang="es-ES_tradnl" dirty="0">
                <a:latin typeface="Century" panose="02040604050505020304" pitchFamily="18" charset="0"/>
              </a:rPr>
              <a:t>, entre otras razones por la juventud de la novia, la falta de recursos del novio, su decisión de dedicarse a la rama de la medicina de menor prestigio entonces (las enfermedades mentales) y porque </a:t>
            </a:r>
            <a:r>
              <a:rPr lang="es-ES_tradnl" b="1" dirty="0">
                <a:latin typeface="Century" panose="02040604050505020304" pitchFamily="18" charset="0"/>
              </a:rPr>
              <a:t>Emma estaba consagrada al cuidado de su padre, gravemente enfermo de sífilis y muy agresivo con los suyos. </a:t>
            </a:r>
            <a:endParaRPr lang="es-ES" b="1" dirty="0">
              <a:latin typeface="Century" panose="02040604050505020304" pitchFamily="18" charset="0"/>
            </a:endParaRPr>
          </a:p>
          <a:p>
            <a:pPr algn="just"/>
            <a:endParaRPr lang="es-ES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3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9B92DF9-98E4-4770-BCBF-9E7BDA6AAEAA}"/>
              </a:ext>
            </a:extLst>
          </p:cNvPr>
          <p:cNvSpPr/>
          <p:nvPr/>
        </p:nvSpPr>
        <p:spPr>
          <a:xfrm>
            <a:off x="234848" y="676252"/>
            <a:ext cx="11722498" cy="6043104"/>
          </a:xfrm>
          <a:prstGeom prst="rect">
            <a:avLst/>
          </a:prstGeom>
          <a:solidFill>
            <a:schemeClr val="lt1">
              <a:alpha val="80000"/>
            </a:schemeClr>
          </a:solidFill>
          <a:ln w="57150">
            <a:solidFill>
              <a:srgbClr val="6C0A44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rgbClr val="6C0A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1D1566-24AE-41AD-9A33-5A9209DEA984}"/>
              </a:ext>
            </a:extLst>
          </p:cNvPr>
          <p:cNvSpPr txBox="1"/>
          <p:nvPr/>
        </p:nvSpPr>
        <p:spPr>
          <a:xfrm>
            <a:off x="2930476" y="138644"/>
            <a:ext cx="633104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6C0A44"/>
                </a:solidFill>
                <a:latin typeface="AR JULIAN" panose="02000000000000000000" pitchFamily="2" charset="0"/>
              </a:rPr>
              <a:t>Matrimonio Jung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3E327C-7876-41C4-9162-DEC0D46B2701}"/>
              </a:ext>
            </a:extLst>
          </p:cNvPr>
          <p:cNvSpPr txBox="1"/>
          <p:nvPr/>
        </p:nvSpPr>
        <p:spPr>
          <a:xfrm>
            <a:off x="269343" y="1061974"/>
            <a:ext cx="803734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s-ES_tradnl" dirty="0">
                <a:latin typeface="Century" panose="02040604050505020304" pitchFamily="18" charset="0"/>
              </a:rPr>
              <a:t>Desde el principio de la relación, la futura señora Jung conoció de primera mano el trabajo del doctor, ya que, cuando </a:t>
            </a:r>
            <a:r>
              <a:rPr lang="es-ES_tradnl" b="1" dirty="0">
                <a:latin typeface="Century" panose="02040604050505020304" pitchFamily="18" charset="0"/>
              </a:rPr>
              <a:t>se comprometieron en secreto, Emma le ayudaba a escribir sus informes diarios, lo que le permitía aprender algo todos los días</a:t>
            </a:r>
            <a:r>
              <a:rPr lang="es-ES_tradnl" dirty="0">
                <a:latin typeface="Century" panose="02040604050505020304" pitchFamily="18" charset="0"/>
              </a:rPr>
              <a:t>. Si estos eran los años iniciales de la carrera de Jung, también eran el comienzo de algo para Emma. 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s-ES_tradnl" dirty="0">
                <a:latin typeface="Century" panose="02040604050505020304" pitchFamily="18" charset="0"/>
              </a:rPr>
              <a:t>Ya casados, los domingos Jung le contaba la historia y evolución de sus pacientes, esto le impresionaba a Emma, la entretenía, la mantenía asombrada. Esas </a:t>
            </a:r>
            <a:r>
              <a:rPr lang="es-ES_tradnl" b="1" dirty="0">
                <a:latin typeface="Century" panose="02040604050505020304" pitchFamily="18" charset="0"/>
              </a:rPr>
              <a:t>historias sobre mujeres del ‘’asilo’’ le fascinaban</a:t>
            </a:r>
            <a:r>
              <a:rPr lang="es-ES_tradnl" dirty="0">
                <a:latin typeface="Century" panose="02040604050505020304" pitchFamily="18" charset="0"/>
              </a:rPr>
              <a:t>. También analizaban juntos algunos casos. Sin embargo, no fue sino </a:t>
            </a:r>
            <a:r>
              <a:rPr lang="es-ES_tradnl" b="1" dirty="0">
                <a:latin typeface="Century" panose="02040604050505020304" pitchFamily="18" charset="0"/>
              </a:rPr>
              <a:t>en 1909 </a:t>
            </a:r>
            <a:r>
              <a:rPr lang="es-ES_tradnl" dirty="0">
                <a:latin typeface="Century" panose="02040604050505020304" pitchFamily="18" charset="0"/>
              </a:rPr>
              <a:t>cuando </a:t>
            </a:r>
            <a:r>
              <a:rPr lang="es-ES_tradnl" b="1" dirty="0">
                <a:latin typeface="Century" panose="02040604050505020304" pitchFamily="18" charset="0"/>
              </a:rPr>
              <a:t>Emma dejó de ser </a:t>
            </a:r>
            <a:r>
              <a:rPr lang="es-ES_tradnl" dirty="0">
                <a:latin typeface="Century" panose="02040604050505020304" pitchFamily="18" charset="0"/>
              </a:rPr>
              <a:t>poco más que</a:t>
            </a:r>
            <a:r>
              <a:rPr lang="es-ES_tradnl" b="1" dirty="0">
                <a:latin typeface="Century" panose="02040604050505020304" pitchFamily="18" charset="0"/>
              </a:rPr>
              <a:t> una asistente ocasional de Carl para convertirse en una colaboradora de su trabajo</a:t>
            </a:r>
            <a:r>
              <a:rPr lang="es-ES_tradnl" dirty="0">
                <a:latin typeface="Century" panose="02040604050505020304" pitchFamily="18" charset="0"/>
              </a:rPr>
              <a:t>. </a:t>
            </a:r>
            <a:r>
              <a:rPr lang="es-ES_tradnl" b="1" dirty="0">
                <a:latin typeface="Century" panose="02040604050505020304" pitchFamily="18" charset="0"/>
              </a:rPr>
              <a:t>Sabía bastante de psicoanálisis </a:t>
            </a:r>
            <a:r>
              <a:rPr lang="es-ES_tradnl" dirty="0">
                <a:latin typeface="Century" panose="02040604050505020304" pitchFamily="18" charset="0"/>
              </a:rPr>
              <a:t>como para proponer y criticar. </a:t>
            </a:r>
            <a:r>
              <a:rPr lang="es-ES_tradnl" b="1" dirty="0">
                <a:latin typeface="Century" panose="02040604050505020304" pitchFamily="18" charset="0"/>
              </a:rPr>
              <a:t>Jung le contaba y consultaba absolutamente todo, y ella le sustituía cuando sus viajes y conferencias le impedían atender sus compromisos.</a:t>
            </a:r>
            <a:endParaRPr lang="es-ES" b="1" dirty="0">
              <a:latin typeface="Century" panose="02040604050505020304" pitchFamily="18" charset="0"/>
            </a:endParaRPr>
          </a:p>
          <a:p>
            <a:pPr algn="just"/>
            <a:r>
              <a:rPr lang="es-ES_tradnl" dirty="0">
                <a:latin typeface="Century" panose="02040604050505020304" pitchFamily="18" charset="0"/>
                <a:sym typeface="Wingdings" panose="05000000000000000000" pitchFamily="2" charset="2"/>
              </a:rPr>
              <a:t> </a:t>
            </a:r>
            <a:r>
              <a:rPr lang="es-ES_tradnl" dirty="0">
                <a:latin typeface="Century" panose="02040604050505020304" pitchFamily="18" charset="0"/>
              </a:rPr>
              <a:t>El </a:t>
            </a:r>
            <a:r>
              <a:rPr lang="es-ES_tradnl" b="1" dirty="0">
                <a:latin typeface="Century" panose="02040604050505020304" pitchFamily="18" charset="0"/>
              </a:rPr>
              <a:t>problema de la pareja </a:t>
            </a:r>
            <a:r>
              <a:rPr lang="es-ES_tradnl" dirty="0">
                <a:latin typeface="Century" panose="02040604050505020304" pitchFamily="18" charset="0"/>
              </a:rPr>
              <a:t>era el carácter de </a:t>
            </a:r>
            <a:r>
              <a:rPr lang="es-ES_tradnl" b="1" dirty="0">
                <a:latin typeface="Century" panose="02040604050505020304" pitchFamily="18" charset="0"/>
              </a:rPr>
              <a:t>Jung: narcisista y desequilibrado </a:t>
            </a:r>
            <a:r>
              <a:rPr lang="es-ES_tradnl" dirty="0">
                <a:latin typeface="Century" panose="02040604050505020304" pitchFamily="18" charset="0"/>
              </a:rPr>
              <a:t>(ya se ha contado que provenía de una familia con graves problemas de salud mental), resultaba tan atractivo como egoísta. Trabajaba con sus pacientes día y noche, como un poseído, y </a:t>
            </a:r>
            <a:r>
              <a:rPr lang="es-ES_tradnl" b="1" dirty="0">
                <a:latin typeface="Century" panose="02040604050505020304" pitchFamily="18" charset="0"/>
              </a:rPr>
              <a:t>descuidaba la vida familiar, al tiempo que se comportaba como un coqueto enfermizo incapaz de no flirtear con cualquier mujer. </a:t>
            </a:r>
            <a:endParaRPr lang="es-ES" b="1" dirty="0">
              <a:latin typeface="Century" panose="02040604050505020304" pitchFamily="18" charset="0"/>
            </a:endParaRPr>
          </a:p>
          <a:p>
            <a:pPr algn="just"/>
            <a:endParaRPr lang="es-ES" dirty="0">
              <a:latin typeface="Century" panose="02040604050505020304" pitchFamily="18" charset="0"/>
            </a:endParaRPr>
          </a:p>
        </p:txBody>
      </p:sp>
      <p:pic>
        <p:nvPicPr>
          <p:cNvPr id="8" name="Imagen 7" descr="Imagen que contiene hombre, persona, gafas, mayor&#10;&#10;Descripción generada con confianza muy alta">
            <a:extLst>
              <a:ext uri="{FF2B5EF4-FFF2-40B4-BE49-F238E27FC236}">
                <a16:creationId xmlns:a16="http://schemas.microsoft.com/office/drawing/2014/main" id="{B26B43B4-2DE7-4965-BC8A-65C98B928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179" y="1405630"/>
            <a:ext cx="3431941" cy="477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673D5B7-4590-47E5-A12C-203323F3DEFB}"/>
              </a:ext>
            </a:extLst>
          </p:cNvPr>
          <p:cNvSpPr/>
          <p:nvPr/>
        </p:nvSpPr>
        <p:spPr>
          <a:xfrm>
            <a:off x="234848" y="676252"/>
            <a:ext cx="11722498" cy="6043104"/>
          </a:xfrm>
          <a:prstGeom prst="rect">
            <a:avLst/>
          </a:prstGeom>
          <a:solidFill>
            <a:schemeClr val="lt1">
              <a:alpha val="80000"/>
            </a:schemeClr>
          </a:solidFill>
          <a:ln w="57150">
            <a:solidFill>
              <a:srgbClr val="6C0A44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rgbClr val="6C0A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EAAEE97-C592-4CA9-A0F8-8AE93DDC11DB}"/>
              </a:ext>
            </a:extLst>
          </p:cNvPr>
          <p:cNvSpPr txBox="1"/>
          <p:nvPr/>
        </p:nvSpPr>
        <p:spPr>
          <a:xfrm>
            <a:off x="2930476" y="138644"/>
            <a:ext cx="633104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6C0A44"/>
                </a:solidFill>
                <a:latin typeface="AR JULIAN" panose="02000000000000000000" pitchFamily="2" charset="0"/>
              </a:rPr>
              <a:t>Matrimonio Jung</a:t>
            </a:r>
          </a:p>
        </p:txBody>
      </p:sp>
      <p:pic>
        <p:nvPicPr>
          <p:cNvPr id="8" name="Imagen 7" descr="Imagen que contiene exterior, árbol, persona, foto&#10;&#10;Descripción generada con confianza muy alta">
            <a:extLst>
              <a:ext uri="{FF2B5EF4-FFF2-40B4-BE49-F238E27FC236}">
                <a16:creationId xmlns:a16="http://schemas.microsoft.com/office/drawing/2014/main" id="{F5C86EDB-F172-4E78-A3E3-ED02497C0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4" y="1322294"/>
            <a:ext cx="5499610" cy="4213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C33D31-3AE5-421D-8D15-E013CD71D0A6}"/>
              </a:ext>
            </a:extLst>
          </p:cNvPr>
          <p:cNvSpPr txBox="1"/>
          <p:nvPr/>
        </p:nvSpPr>
        <p:spPr>
          <a:xfrm>
            <a:off x="5635790" y="1061974"/>
            <a:ext cx="609088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>
                <a:latin typeface="Century" panose="02040604050505020304" pitchFamily="18" charset="0"/>
                <a:sym typeface="Wingdings" panose="05000000000000000000" pitchFamily="2" charset="2"/>
              </a:rPr>
              <a:t> </a:t>
            </a:r>
            <a:r>
              <a:rPr lang="es-ES_tradnl" dirty="0">
                <a:latin typeface="Century" panose="02040604050505020304" pitchFamily="18" charset="0"/>
              </a:rPr>
              <a:t>El matrimonio tuvo </a:t>
            </a:r>
            <a:r>
              <a:rPr lang="es-ES_tradnl" b="1" dirty="0">
                <a:latin typeface="Century" panose="02040604050505020304" pitchFamily="18" charset="0"/>
              </a:rPr>
              <a:t>cinco hijos</a:t>
            </a:r>
            <a:r>
              <a:rPr lang="es-ES_tradnl" dirty="0">
                <a:latin typeface="Century" panose="02040604050505020304" pitchFamily="18" charset="0"/>
              </a:rPr>
              <a:t>, pero en el curso de su largo matrimonio estuvieron a punto de </a:t>
            </a:r>
            <a:r>
              <a:rPr lang="es-ES_tradnl" b="1" dirty="0">
                <a:latin typeface="Century" panose="02040604050505020304" pitchFamily="18" charset="0"/>
              </a:rPr>
              <a:t>divorciarse al menos en tres ocasiones</a:t>
            </a:r>
            <a:r>
              <a:rPr lang="es-ES_tradnl" dirty="0">
                <a:latin typeface="Century" panose="02040604050505020304" pitchFamily="18" charset="0"/>
              </a:rPr>
              <a:t>, siempre por las </a:t>
            </a:r>
            <a:r>
              <a:rPr lang="es-ES_tradnl" b="1" dirty="0">
                <a:latin typeface="Century" panose="02040604050505020304" pitchFamily="18" charset="0"/>
              </a:rPr>
              <a:t>infidelidades de Jung con pacientes</a:t>
            </a:r>
            <a:r>
              <a:rPr lang="es-ES_tradnl" dirty="0">
                <a:latin typeface="Century" panose="02040604050505020304" pitchFamily="18" charset="0"/>
              </a:rPr>
              <a:t> como María </a:t>
            </a:r>
            <a:r>
              <a:rPr lang="es-ES_tradnl" dirty="0" err="1">
                <a:latin typeface="Century" panose="02040604050505020304" pitchFamily="18" charset="0"/>
              </a:rPr>
              <a:t>Moltzer</a:t>
            </a:r>
            <a:r>
              <a:rPr lang="es-ES_tradnl" dirty="0">
                <a:latin typeface="Century" panose="02040604050505020304" pitchFamily="18" charset="0"/>
              </a:rPr>
              <a:t>, Sabina </a:t>
            </a:r>
            <a:r>
              <a:rPr lang="es-ES_tradnl" dirty="0" err="1">
                <a:latin typeface="Century" panose="02040604050505020304" pitchFamily="18" charset="0"/>
              </a:rPr>
              <a:t>Spielrein</a:t>
            </a:r>
            <a:r>
              <a:rPr lang="es-ES_tradnl" dirty="0">
                <a:latin typeface="Century" panose="02040604050505020304" pitchFamily="18" charset="0"/>
              </a:rPr>
              <a:t> o Antonia Wolff. Como él mismo le explicó a </a:t>
            </a:r>
            <a:r>
              <a:rPr lang="es-ES_tradnl" b="1" dirty="0">
                <a:latin typeface="Century" panose="02040604050505020304" pitchFamily="18" charset="0"/>
              </a:rPr>
              <a:t>Freud</a:t>
            </a:r>
            <a:r>
              <a:rPr lang="es-ES_tradnl" dirty="0">
                <a:latin typeface="Century" panose="02040604050505020304" pitchFamily="18" charset="0"/>
              </a:rPr>
              <a:t> en una carta del 30 de enero de 1910, creía firmemente que “</a:t>
            </a:r>
            <a:r>
              <a:rPr lang="es-ES_tradnl" b="1" i="1" dirty="0">
                <a:latin typeface="Century" panose="02040604050505020304" pitchFamily="18" charset="0"/>
              </a:rPr>
              <a:t>el prerrequisito de un buen matrimonio es el permiso para ser infiel</a:t>
            </a:r>
            <a:r>
              <a:rPr lang="es-ES_tradnl" b="1" dirty="0">
                <a:latin typeface="Century" panose="02040604050505020304" pitchFamily="18" charset="0"/>
              </a:rPr>
              <a:t>”. </a:t>
            </a:r>
            <a:r>
              <a:rPr lang="es-ES_tradnl" dirty="0">
                <a:latin typeface="Century" panose="02040604050505020304" pitchFamily="18" charset="0"/>
              </a:rPr>
              <a:t>Obviamente, </a:t>
            </a:r>
            <a:r>
              <a:rPr lang="es-ES_tradnl" b="1" dirty="0">
                <a:latin typeface="Century" panose="02040604050505020304" pitchFamily="18" charset="0"/>
              </a:rPr>
              <a:t>Emma Jung no estaba de acuerdo,</a:t>
            </a:r>
            <a:r>
              <a:rPr lang="es-ES_tradnl" dirty="0">
                <a:latin typeface="Century" panose="02040604050505020304" pitchFamily="18" charset="0"/>
              </a:rPr>
              <a:t> así que cada vez que la traición sentimental de su marido le resultaba intolerable, </a:t>
            </a:r>
            <a:r>
              <a:rPr lang="es-ES_tradnl" b="1" dirty="0">
                <a:latin typeface="Century" panose="02040604050505020304" pitchFamily="18" charset="0"/>
              </a:rPr>
              <a:t>amenazaba con abandonarle primero y divorciarse después. Entonces Jung caía enfermo con dolores de estómago, depresión…. </a:t>
            </a:r>
            <a:r>
              <a:rPr lang="es-ES_tradnl" dirty="0">
                <a:latin typeface="Century" panose="02040604050505020304" pitchFamily="18" charset="0"/>
              </a:rPr>
              <a:t>Más aún, cada vez que alguna de sus amantes empezaba a exigir cosas y ponía en peligro su familia, sufría verdaderos ataques de pánico. Y no eran pocas, pues, como la propia </a:t>
            </a:r>
            <a:r>
              <a:rPr lang="es-ES_tradnl" b="1" dirty="0">
                <a:latin typeface="Century" panose="02040604050505020304" pitchFamily="18" charset="0"/>
              </a:rPr>
              <a:t>Emma escribiría a Freud, “</a:t>
            </a:r>
            <a:r>
              <a:rPr lang="es-ES_tradnl" b="1" i="1" dirty="0">
                <a:latin typeface="Century" panose="02040604050505020304" pitchFamily="18" charset="0"/>
              </a:rPr>
              <a:t>todas las mujeres se enamoran de él, y yo, con los hombres de inmediato quedo fuera de circulación como la esposa del padre o del amigo”.</a:t>
            </a:r>
            <a:endParaRPr lang="es-ES" b="1" i="1" dirty="0">
              <a:latin typeface="Century" panose="02040604050505020304" pitchFamily="18" charset="0"/>
            </a:endParaRPr>
          </a:p>
          <a:p>
            <a:pPr algn="just"/>
            <a:endParaRPr lang="es-ES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03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1781</Words>
  <Application>Microsoft Office PowerPoint</Application>
  <PresentationFormat>Panorámica</PresentationFormat>
  <Paragraphs>76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 JULIAN</vt:lpstr>
      <vt:lpstr>Arial</vt:lpstr>
      <vt:lpstr>Calibri</vt:lpstr>
      <vt:lpstr>Calibri Light</vt:lpstr>
      <vt:lpstr>Century</vt:lpstr>
      <vt:lpstr>Wingdings</vt:lpstr>
      <vt:lpstr>Tema de Office</vt:lpstr>
      <vt:lpstr>Trabajo de inicio a la investigación grupal: Visibilizando psicólogas pioneras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PSICÓLOGAS PIONERAS: EMMA JUNG</dc:title>
  <dc:creator>Maria del Amor Jaime</dc:creator>
  <cp:lastModifiedBy>Practica</cp:lastModifiedBy>
  <cp:revision>37</cp:revision>
  <cp:lastPrinted>2019-05-12T11:47:34Z</cp:lastPrinted>
  <dcterms:created xsi:type="dcterms:W3CDTF">2019-05-10T10:19:55Z</dcterms:created>
  <dcterms:modified xsi:type="dcterms:W3CDTF">2019-05-14T10:11:28Z</dcterms:modified>
</cp:coreProperties>
</file>