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0" r:id="rId4"/>
    <p:sldId id="261" r:id="rId5"/>
    <p:sldId id="262" r:id="rId6"/>
    <p:sldId id="269" r:id="rId7"/>
    <p:sldId id="270" r:id="rId8"/>
    <p:sldId id="272" r:id="rId9"/>
    <p:sldId id="264" r:id="rId10"/>
    <p:sldId id="265" r:id="rId11"/>
    <p:sldId id="266" r:id="rId12"/>
    <p:sldId id="267" r:id="rId13"/>
    <p:sldId id="268" r:id="rId14"/>
    <p:sldId id="271" r:id="rId15"/>
    <p:sldId id="273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BBD5D388-6F08-4FA8-B0C6-44E692FD5775}">
          <p14:sldIdLst>
            <p14:sldId id="258"/>
            <p14:sldId id="259"/>
            <p14:sldId id="260"/>
            <p14:sldId id="261"/>
            <p14:sldId id="262"/>
            <p14:sldId id="269"/>
            <p14:sldId id="270"/>
            <p14:sldId id="272"/>
            <p14:sldId id="264"/>
            <p14:sldId id="265"/>
            <p14:sldId id="266"/>
            <p14:sldId id="267"/>
            <p14:sldId id="268"/>
            <p14:sldId id="271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68" autoAdjust="0"/>
    <p:restoredTop sz="94660"/>
  </p:normalViewPr>
  <p:slideViewPr>
    <p:cSldViewPr snapToGrid="0">
      <p:cViewPr varScale="1">
        <p:scale>
          <a:sx n="73" d="100"/>
          <a:sy n="73" d="100"/>
        </p:scale>
        <p:origin x="81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E390F1-B65F-4977-AABA-0A9A42646352}" type="datetimeFigureOut">
              <a:rPr lang="es-ES" smtClean="0"/>
              <a:t>23/05/2019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466087D-EBDD-4C51-9E79-86B3CDD0D6D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745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390F1-B65F-4977-AABA-0A9A42646352}" type="datetimeFigureOut">
              <a:rPr lang="es-ES" smtClean="0"/>
              <a:t>23/05/2019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087D-EBDD-4C51-9E79-86B3CDD0D6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0510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390F1-B65F-4977-AABA-0A9A42646352}" type="datetimeFigureOut">
              <a:rPr lang="es-ES" smtClean="0"/>
              <a:t>23/05/2019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087D-EBDD-4C51-9E79-86B3CDD0D6D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979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390F1-B65F-4977-AABA-0A9A42646352}" type="datetimeFigureOut">
              <a:rPr lang="es-ES" smtClean="0"/>
              <a:t>23/05/2019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087D-EBDD-4C51-9E79-86B3CDD0D6D2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628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390F1-B65F-4977-AABA-0A9A42646352}" type="datetimeFigureOut">
              <a:rPr lang="es-ES" smtClean="0"/>
              <a:t>23/05/2019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087D-EBDD-4C51-9E79-86B3CDD0D6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5771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390F1-B65F-4977-AABA-0A9A42646352}" type="datetimeFigureOut">
              <a:rPr lang="es-ES" smtClean="0"/>
              <a:t>23/05/2019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087D-EBDD-4C51-9E79-86B3CDD0D6D2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624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390F1-B65F-4977-AABA-0A9A42646352}" type="datetimeFigureOut">
              <a:rPr lang="es-ES" smtClean="0"/>
              <a:t>23/05/2019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087D-EBDD-4C51-9E79-86B3CDD0D6D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840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390F1-B65F-4977-AABA-0A9A42646352}" type="datetimeFigureOut">
              <a:rPr lang="es-ES" smtClean="0"/>
              <a:t>23/05/2019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087D-EBDD-4C51-9E79-86B3CDD0D6D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060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390F1-B65F-4977-AABA-0A9A42646352}" type="datetimeFigureOut">
              <a:rPr lang="es-ES" smtClean="0"/>
              <a:t>23/05/2019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087D-EBDD-4C51-9E79-86B3CDD0D6D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0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390F1-B65F-4977-AABA-0A9A42646352}" type="datetimeFigureOut">
              <a:rPr lang="es-ES" smtClean="0"/>
              <a:t>23/05/2019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087D-EBDD-4C51-9E79-86B3CDD0D6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196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390F1-B65F-4977-AABA-0A9A42646352}" type="datetimeFigureOut">
              <a:rPr lang="es-ES" smtClean="0"/>
              <a:t>23/05/2019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087D-EBDD-4C51-9E79-86B3CDD0D6D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44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390F1-B65F-4977-AABA-0A9A42646352}" type="datetimeFigureOut">
              <a:rPr lang="es-ES" smtClean="0"/>
              <a:t>23/05/2019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087D-EBDD-4C51-9E79-86B3CDD0D6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2339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390F1-B65F-4977-AABA-0A9A42646352}" type="datetimeFigureOut">
              <a:rPr lang="es-ES" smtClean="0"/>
              <a:t>23/05/2019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087D-EBDD-4C51-9E79-86B3CDD0D6D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00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390F1-B65F-4977-AABA-0A9A42646352}" type="datetimeFigureOut">
              <a:rPr lang="es-ES" smtClean="0"/>
              <a:t>23/05/2019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087D-EBDD-4C51-9E79-86B3CDD0D6D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297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390F1-B65F-4977-AABA-0A9A42646352}" type="datetimeFigureOut">
              <a:rPr lang="es-ES" smtClean="0"/>
              <a:t>23/05/2019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087D-EBDD-4C51-9E79-86B3CDD0D6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2007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390F1-B65F-4977-AABA-0A9A42646352}" type="datetimeFigureOut">
              <a:rPr lang="es-ES" smtClean="0"/>
              <a:t>23/05/2019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087D-EBDD-4C51-9E79-86B3CDD0D6D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35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390F1-B65F-4977-AABA-0A9A42646352}" type="datetimeFigureOut">
              <a:rPr lang="es-ES" smtClean="0"/>
              <a:t>23/05/2019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087D-EBDD-4C51-9E79-86B3CDD0D6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4450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E390F1-B65F-4977-AABA-0A9A42646352}" type="datetimeFigureOut">
              <a:rPr lang="es-ES" smtClean="0"/>
              <a:t>23/05/2019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66087D-EBDD-4C51-9E79-86B3CDD0D6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663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8811" y="1245282"/>
            <a:ext cx="9146174" cy="1643501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0"/>
              </a:rPr>
              <a:t>ANNA-MARGARETE STEGMANN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9163" y="2521132"/>
            <a:ext cx="2377928" cy="364467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086626" y="2575535"/>
            <a:ext cx="68251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latin typeface="Agency FB" panose="020B0503020202020204" pitchFamily="34" charset="0"/>
              </a:rPr>
              <a:t>Práctica de inicio a la investigación grupal: visibilizando psicólogas pioneras. </a:t>
            </a:r>
          </a:p>
          <a:p>
            <a:r>
              <a:rPr lang="es-ES" sz="2000" dirty="0">
                <a:latin typeface="Agency FB" panose="020B0503020202020204" pitchFamily="34" charset="0"/>
              </a:rPr>
              <a:t>Psicología de los Grupos.</a:t>
            </a:r>
          </a:p>
          <a:p>
            <a:r>
              <a:rPr lang="es-ES" sz="2000" dirty="0">
                <a:latin typeface="Agency FB" panose="020B0503020202020204" pitchFamily="34" charset="0"/>
              </a:rPr>
              <a:t>1º Psicología. Universidad de Sevilla.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24" y="630009"/>
            <a:ext cx="1220622" cy="110808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641024" y="5442292"/>
            <a:ext cx="1867045" cy="723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Grupo EXTRE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982124" y="3850640"/>
            <a:ext cx="6711899" cy="133796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accent4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Soraya Portillo López: sorayaaportillo@gmail.com</a:t>
            </a:r>
          </a:p>
          <a:p>
            <a:pPr algn="ctr"/>
            <a:r>
              <a:rPr lang="es-ES" dirty="0">
                <a:solidFill>
                  <a:schemeClr val="accent4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Gema Quintero López: gemaquintero1@gmail.com</a:t>
            </a:r>
          </a:p>
          <a:p>
            <a:pPr algn="ctr"/>
            <a:r>
              <a:rPr lang="es-ES" dirty="0">
                <a:solidFill>
                  <a:schemeClr val="accent4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Ana Ríos Yáñez: ana.ana.rios@gmail.com</a:t>
            </a:r>
          </a:p>
          <a:p>
            <a:pPr algn="ctr"/>
            <a:r>
              <a:rPr lang="es-ES" dirty="0">
                <a:solidFill>
                  <a:schemeClr val="accent4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Esperanza Rosa Guerrero: esperanzarosaguerrero2017@gmail.com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9163" y="769638"/>
            <a:ext cx="2665911" cy="8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69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>
                <a:latin typeface="Arial Rounded MT Bold" panose="020F0704030504030204" pitchFamily="34" charset="0"/>
              </a:rPr>
              <a:t>EN RELACIÓN CON LA POLÍTICA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1172308" y="2635125"/>
            <a:ext cx="3725924" cy="14302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Arial Rounded MT Bold" panose="020F0704030504030204" pitchFamily="34" charset="0"/>
              </a:rPr>
              <a:t>Fue miembro de la Asociación de Médicos socialistas y de la Liga Internacional de Mujeres por la Paz y la Libertad, desde 1926 hasta 1936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099" y="3173285"/>
            <a:ext cx="960392" cy="3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6197119" y="2493964"/>
            <a:ext cx="2204705" cy="1730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Arial Rounded MT Bold" panose="020F0704030504030204" pitchFamily="34" charset="0"/>
              </a:rPr>
              <a:t>Escribió numerosos artículos sobre temas políticos, filosóficos y médicos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1336432" y="4692528"/>
            <a:ext cx="2842114" cy="11596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Arial Rounded MT Bold" panose="020F0704030504030204" pitchFamily="34" charset="0"/>
              </a:rPr>
              <a:t>En 1924 se sentó en el debate de </a:t>
            </a:r>
            <a:r>
              <a:rPr lang="es-ES" dirty="0" smtClean="0">
                <a:latin typeface="Arial Rounded MT Bold" panose="020F0704030504030204" pitchFamily="34" charset="0"/>
              </a:rPr>
              <a:t>la § 218 </a:t>
            </a:r>
            <a:r>
              <a:rPr lang="es-ES" dirty="0">
                <a:latin typeface="Arial Rounded MT Bold" panose="020F0704030504030204" pitchFamily="34" charset="0"/>
              </a:rPr>
              <a:t>sobre el derecho de las mujeres al aborto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5617917" y="4844927"/>
            <a:ext cx="2389613" cy="1163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Arial Rounded MT Bold" panose="020F0704030504030204" pitchFamily="34" charset="0"/>
              </a:rPr>
              <a:t>Abogó por el aborto también por razones eugenésicas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002268"/>
            <a:ext cx="9572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964" y="2381825"/>
            <a:ext cx="2540296" cy="131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081" y="4537474"/>
            <a:ext cx="2454179" cy="147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8710022" y="3718200"/>
            <a:ext cx="2454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Comic Sans MS" panose="030F0702030302020204" pitchFamily="66" charset="0"/>
              </a:rPr>
              <a:t>Liga Internacional de Mujeres por la Paz y la Libertad</a:t>
            </a:r>
          </a:p>
        </p:txBody>
      </p:sp>
      <p:sp>
        <p:nvSpPr>
          <p:cNvPr id="3" name="AutoShape 2" descr="Resultado de imagen de SIMBOLO DOS SS"/>
          <p:cNvSpPr>
            <a:spLocks noChangeAspect="1" noChangeArrowheads="1"/>
          </p:cNvSpPr>
          <p:nvPr/>
        </p:nvSpPr>
        <p:spPr bwMode="auto">
          <a:xfrm>
            <a:off x="2075814" y="4262069"/>
            <a:ext cx="758825" cy="75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809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86154"/>
          </a:xfrm>
        </p:spPr>
        <p:txBody>
          <a:bodyPr/>
          <a:lstStyle/>
          <a:p>
            <a:r>
              <a:rPr lang="es-ES" dirty="0">
                <a:latin typeface="Arial Rounded MT Bold" panose="020F0704030504030204" pitchFamily="34" charset="0"/>
                <a:cs typeface="Arial" panose="020B0604020202020204" pitchFamily="34" charset="0"/>
              </a:rPr>
              <a:t>CONTRIBUCIONES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3" y="2594173"/>
            <a:ext cx="8153270" cy="3318936"/>
          </a:xfrm>
        </p:spPr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Contribución a la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Psicología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del asesinato infantil. Leipzig (1910)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Un caso de olvido del nombre.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Zentralblatt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para Psicoanálisis y Psicoterapia2, (1912).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Una sala de rompecabezas (1913).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Presentación de crisis epilépticas en el sueño.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673" y="2594173"/>
            <a:ext cx="2895851" cy="3737172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>
            <a:off x="6805749" y="3844833"/>
            <a:ext cx="2046514" cy="5312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0144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9718" y="764418"/>
            <a:ext cx="9601196" cy="1303867"/>
          </a:xfrm>
        </p:spPr>
        <p:txBody>
          <a:bodyPr/>
          <a:lstStyle/>
          <a:p>
            <a:r>
              <a:rPr lang="es-ES" dirty="0">
                <a:latin typeface="Arial Rounded MT Bold" panose="020F0704030504030204" pitchFamily="34" charset="0"/>
                <a:cs typeface="Arial" panose="020B0604020202020204" pitchFamily="34" charset="0"/>
              </a:rPr>
              <a:t>CONTRIBUCIONES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9344" y="2421949"/>
            <a:ext cx="9601196" cy="3318936"/>
          </a:xfrm>
        </p:spPr>
        <p:txBody>
          <a:bodyPr>
            <a:normAutofit fontScale="92500" lnSpcReduction="10000"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Identificación con el padre.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Zentralblatt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para Psicoanálisis y </a:t>
            </a:r>
          </a:p>
          <a:p>
            <a:pPr marL="0" indent="0"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Psicoterapia 1 (1913).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 Boletín trimestral de la Federación de Mujeres Doctores Alemanas 1 (1924).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psicogénesis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de las enfermedades orgánicas y la cosmovisión</a:t>
            </a:r>
          </a:p>
          <a:p>
            <a:pPr marL="0" indent="0"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(1926). Imago 12 (1916).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Mujeres ceguera de los hombres, una enfermedad antigua. Camarada 6 (1929).</a:t>
            </a:r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154" y="921172"/>
            <a:ext cx="2838846" cy="4086795"/>
          </a:xfrm>
          <a:prstGeom prst="rect">
            <a:avLst/>
          </a:prstGeom>
        </p:spPr>
      </p:pic>
      <p:sp>
        <p:nvSpPr>
          <p:cNvPr id="14" name="Flecha derecha 13"/>
          <p:cNvSpPr/>
          <p:nvPr/>
        </p:nvSpPr>
        <p:spPr>
          <a:xfrm>
            <a:off x="4354286" y="4556786"/>
            <a:ext cx="4463143" cy="232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644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Arial Rounded MT Bold" panose="020F0704030504030204" pitchFamily="34" charset="0"/>
              </a:rPr>
              <a:t>PUBLICACIONES PROPIAS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Contribución a la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Psicología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del asesinato infantil. 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Zurich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Diss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1910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Efectos del alcohol en la salud. Hojas de la cruz roja alemana. Bienestar e higiene social. 4 (1925), H. 5, pp. 3 -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Bibliografía con 32 títulos en: Müller /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Hermanns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op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 Cit.</a:t>
            </a:r>
          </a:p>
        </p:txBody>
      </p:sp>
    </p:spTree>
    <p:extLst>
      <p:ext uri="{BB962C8B-B14F-4D97-AF65-F5344CB8AC3E}">
        <p14:creationId xmlns:p14="http://schemas.microsoft.com/office/powerpoint/2010/main" val="2478778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3699" y="560734"/>
            <a:ext cx="9601196" cy="1303867"/>
          </a:xfrm>
        </p:spPr>
        <p:txBody>
          <a:bodyPr/>
          <a:lstStyle/>
          <a:p>
            <a:r>
              <a:rPr lang="es-ES" dirty="0" smtClean="0">
                <a:latin typeface="Arial Rounded MT Bold" panose="020F0704030504030204" pitchFamily="34" charset="0"/>
              </a:rPr>
              <a:t>BIBLIOGRAFÍA</a:t>
            </a:r>
            <a:endParaRPr lang="es-ES" dirty="0">
              <a:latin typeface="Arial Rounded MT Bold" panose="020F07040305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49086" y="1763486"/>
            <a:ext cx="9799316" cy="4846320"/>
          </a:xfrm>
        </p:spPr>
        <p:txBody>
          <a:bodyPr>
            <a:normAutofit fontScale="70000" lnSpcReduction="20000"/>
          </a:bodyPr>
          <a:lstStyle/>
          <a:p>
            <a:r>
              <a:rPr lang="es-ES" dirty="0">
                <a:solidFill>
                  <a:schemeClr val="tx1"/>
                </a:solidFill>
              </a:rPr>
              <a:t>https://</a:t>
            </a:r>
            <a:r>
              <a:rPr lang="es-ES" dirty="0" smtClean="0">
                <a:solidFill>
                  <a:schemeClr val="tx1"/>
                </a:solidFill>
              </a:rPr>
              <a:t>www.psychoanalytikerinnen.de/deutschland_biografien.html#Stegmann </a:t>
            </a:r>
            <a:r>
              <a:rPr lang="es-ES" b="1" dirty="0" smtClean="0">
                <a:solidFill>
                  <a:schemeClr val="tx1"/>
                </a:solidFill>
              </a:rPr>
              <a:t>(21/03/2019)</a:t>
            </a:r>
          </a:p>
          <a:p>
            <a:r>
              <a:rPr lang="es-ES" dirty="0">
                <a:solidFill>
                  <a:schemeClr val="tx1"/>
                </a:solidFill>
              </a:rPr>
              <a:t>https://</a:t>
            </a:r>
            <a:r>
              <a:rPr lang="es-ES" dirty="0" smtClean="0">
                <a:solidFill>
                  <a:schemeClr val="tx1"/>
                </a:solidFill>
              </a:rPr>
              <a:t>www.stadtwikidd.de/wiki/Margarete_Stegmann</a:t>
            </a:r>
            <a:r>
              <a:rPr lang="es-ES" b="1" dirty="0" smtClean="0">
                <a:solidFill>
                  <a:schemeClr val="tx1"/>
                </a:solidFill>
              </a:rPr>
              <a:t>(21/03/2019)</a:t>
            </a:r>
          </a:p>
          <a:p>
            <a:r>
              <a:rPr lang="es-ES" dirty="0">
                <a:solidFill>
                  <a:schemeClr val="tx1"/>
                </a:solidFill>
              </a:rPr>
              <a:t>https://books.google.es/books?id=8TWsAAAAIAAJ&amp;pg=PA142&amp;lpg=PA142&amp;dq=ana+margarete+stegmann&amp;source=bl&amp;ots=mxVSWOFJA-&amp;</a:t>
            </a:r>
            <a:r>
              <a:rPr lang="es-ES" dirty="0" smtClean="0">
                <a:solidFill>
                  <a:schemeClr val="tx1"/>
                </a:solidFill>
              </a:rPr>
              <a:t>sig=ACfU3U0XfIhfek9_ZFWQzEu9joOI9GiA4w&amp;hl=es&amp;sa=X&amp;ved=2ahUKEwjR19WflJPhAhVZgM4BHZoEBMsQ6AEwB3oECAgQAQ#v=onepage&amp;q=ana%20margarete%20stegmann&amp;f=false </a:t>
            </a:r>
            <a:r>
              <a:rPr lang="es-ES" b="1" dirty="0" smtClean="0">
                <a:solidFill>
                  <a:schemeClr val="tx1"/>
                </a:solidFill>
              </a:rPr>
              <a:t>(04/04/2019)</a:t>
            </a:r>
          </a:p>
          <a:p>
            <a:r>
              <a:rPr lang="es-ES" dirty="0">
                <a:solidFill>
                  <a:schemeClr val="tx1"/>
                </a:solidFill>
              </a:rPr>
              <a:t>https://www.google.com/search?q=Karl+Abraham&amp;rlz=1C1GCEA_enES816ES816&amp;source=lnms&amp;tbm=isch&amp;sa=X&amp;ved=0ahUKEwjovs7JguvhAhU08uAKHeJZCfgQ_AUIDigB&amp;biw=1366&amp;bih=657  </a:t>
            </a:r>
            <a:r>
              <a:rPr lang="es-ES" b="1" dirty="0">
                <a:solidFill>
                  <a:schemeClr val="tx1"/>
                </a:solidFill>
              </a:rPr>
              <a:t>(25/04/2019)</a:t>
            </a:r>
          </a:p>
          <a:p>
            <a:r>
              <a:rPr lang="es-ES" dirty="0">
                <a:solidFill>
                  <a:schemeClr val="tx1"/>
                </a:solidFill>
              </a:rPr>
              <a:t>https://</a:t>
            </a:r>
            <a:r>
              <a:rPr lang="es-ES" dirty="0" smtClean="0">
                <a:solidFill>
                  <a:schemeClr val="tx1"/>
                </a:solidFill>
              </a:rPr>
              <a:t>www.biologie-seite.de/Biologie/Anna_Stegmann </a:t>
            </a:r>
            <a:r>
              <a:rPr lang="es-ES" b="1" dirty="0" smtClean="0"/>
              <a:t>(04/04/2019)</a:t>
            </a:r>
          </a:p>
          <a:p>
            <a:r>
              <a:rPr lang="es-ES" dirty="0"/>
              <a:t>https://es.wikipedia.org/wiki/Karl_Abraham   </a:t>
            </a:r>
            <a:r>
              <a:rPr lang="es-ES" b="1" dirty="0"/>
              <a:t>(25/04/2019</a:t>
            </a:r>
            <a:r>
              <a:rPr lang="es-ES" b="1" dirty="0" smtClean="0"/>
              <a:t>)</a:t>
            </a:r>
          </a:p>
          <a:p>
            <a:r>
              <a:rPr lang="es-ES" dirty="0"/>
              <a:t>https://es.wikipedia.org/wiki/Instituto_Psicoanal%C3%ADtico_de_Berl%C3%ADn </a:t>
            </a:r>
            <a:r>
              <a:rPr lang="es-ES" b="1" dirty="0"/>
              <a:t>(25/04/2019</a:t>
            </a:r>
            <a:r>
              <a:rPr lang="es-ES" b="1" dirty="0" smtClean="0"/>
              <a:t>)</a:t>
            </a:r>
            <a:endParaRPr lang="es-ES" b="1" dirty="0"/>
          </a:p>
          <a:p>
            <a:r>
              <a:rPr lang="es-ES" dirty="0"/>
              <a:t> http://www.matrikel.uzh.ch/active/static/26946.htm </a:t>
            </a:r>
            <a:r>
              <a:rPr lang="es-ES" b="1" dirty="0"/>
              <a:t>(</a:t>
            </a:r>
            <a:r>
              <a:rPr lang="es-ES" b="1" dirty="0" smtClean="0"/>
              <a:t>30/04/2019)</a:t>
            </a:r>
            <a:endParaRPr lang="es-ES" b="1" dirty="0"/>
          </a:p>
          <a:p>
            <a:r>
              <a:rPr lang="es-ES" dirty="0"/>
              <a:t>https://geschichte.charite.de/aeik/biografie.php?ID=AEIK00163 </a:t>
            </a:r>
            <a:r>
              <a:rPr lang="es-ES" b="1" dirty="0"/>
              <a:t>(</a:t>
            </a:r>
            <a:r>
              <a:rPr lang="es-ES" b="1" dirty="0" smtClean="0"/>
              <a:t>30/04/2019)</a:t>
            </a:r>
            <a:endParaRPr lang="es-ES" b="1" dirty="0"/>
          </a:p>
          <a:p>
            <a:r>
              <a:rPr lang="es-ES" dirty="0"/>
              <a:t>https://es.wikipedia.org/wiki/Karen_Horney </a:t>
            </a:r>
            <a:r>
              <a:rPr lang="es-ES" b="1" dirty="0"/>
              <a:t>(25/04/2019)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00291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8011" y="1841862"/>
            <a:ext cx="10779033" cy="2860765"/>
          </a:xfrm>
        </p:spPr>
        <p:txBody>
          <a:bodyPr>
            <a:normAutofit/>
          </a:bodyPr>
          <a:lstStyle/>
          <a:p>
            <a:r>
              <a:rPr lang="es-ES" sz="13800" dirty="0" smtClean="0">
                <a:latin typeface="Algerian" panose="04020705040A02060702" pitchFamily="82" charset="0"/>
              </a:rPr>
              <a:t>FIN</a:t>
            </a:r>
            <a:endParaRPr lang="es-ES" sz="138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419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8434" y="940527"/>
            <a:ext cx="6964678" cy="1332410"/>
          </a:xfrm>
        </p:spPr>
        <p:txBody>
          <a:bodyPr/>
          <a:lstStyle/>
          <a:p>
            <a:r>
              <a:rPr lang="es-ES" b="1" dirty="0" smtClean="0">
                <a:latin typeface="Arial Rounded MT Bold" panose="020F0704030504030204" pitchFamily="34" charset="0"/>
              </a:rPr>
              <a:t>ÍNDICE</a:t>
            </a:r>
            <a:endParaRPr lang="es-ES" b="1" dirty="0">
              <a:latin typeface="Arial Rounded MT Bold" panose="020F07040305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latin typeface="Arial Rounded MT Bold" panose="020F0704030504030204" pitchFamily="34" charset="0"/>
              </a:rPr>
              <a:t>BIOGRAFÍA</a:t>
            </a:r>
          </a:p>
          <a:p>
            <a:r>
              <a:rPr lang="es-ES" dirty="0">
                <a:latin typeface="Arial Rounded MT Bold" panose="020F0704030504030204" pitchFamily="34" charset="0"/>
              </a:rPr>
              <a:t>FORMACIÓN</a:t>
            </a:r>
          </a:p>
          <a:p>
            <a:r>
              <a:rPr lang="es-ES" dirty="0">
                <a:latin typeface="Arial Rounded MT Bold" panose="020F0704030504030204" pitchFamily="34" charset="0"/>
              </a:rPr>
              <a:t>EN RELACIÓN CON LA POLÍTICA</a:t>
            </a:r>
          </a:p>
          <a:p>
            <a:r>
              <a:rPr lang="es-ES" dirty="0">
                <a:latin typeface="Arial Rounded MT Bold" panose="020F0704030504030204" pitchFamily="34" charset="0"/>
              </a:rPr>
              <a:t>CONTRIBUCIONES</a:t>
            </a:r>
          </a:p>
          <a:p>
            <a:r>
              <a:rPr lang="es-ES" dirty="0">
                <a:latin typeface="Arial Rounded MT Bold" panose="020F0704030504030204" pitchFamily="34" charset="0"/>
              </a:rPr>
              <a:t>PUBLICACIONES PROPIAS</a:t>
            </a:r>
          </a:p>
          <a:p>
            <a:r>
              <a:rPr lang="es-ES" dirty="0" smtClean="0">
                <a:latin typeface="Arial Rounded MT Bold" panose="020F0704030504030204" pitchFamily="34" charset="0"/>
              </a:rPr>
              <a:t>BIBLIOGRAFÍA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3782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90236" y="356438"/>
            <a:ext cx="8227421" cy="1147114"/>
          </a:xfrm>
        </p:spPr>
        <p:txBody>
          <a:bodyPr/>
          <a:lstStyle/>
          <a:p>
            <a:r>
              <a:rPr lang="es-ES" dirty="0">
                <a:latin typeface="Arial Rounded MT Bold" panose="020F0704030504030204" pitchFamily="34" charset="0"/>
                <a:cs typeface="Arial" panose="020B0604020202020204" pitchFamily="34" charset="0"/>
              </a:rPr>
              <a:t>BIOGRAFÍA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037651" y="4471362"/>
            <a:ext cx="3694075" cy="692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Bahnschrift Light" panose="020B0502040204020203" pitchFamily="34" charset="0"/>
              </a:rPr>
              <a:t>Se casó con el médico psiquiatra </a:t>
            </a:r>
            <a:r>
              <a:rPr lang="es-ES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Arnold</a:t>
            </a:r>
            <a:r>
              <a:rPr lang="es-ES" dirty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Stegmann</a:t>
            </a:r>
            <a:r>
              <a:rPr lang="es-ES" dirty="0">
                <a:solidFill>
                  <a:schemeClr val="tx1"/>
                </a:solidFill>
                <a:latin typeface="Bahnschrift Light" panose="020B0502040204020203" pitchFamily="34" charset="0"/>
              </a:rPr>
              <a:t>. (1909)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928462" y="1474639"/>
            <a:ext cx="3605349" cy="5305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Bahnschrift Light" panose="020B0502040204020203" pitchFamily="34" charset="0"/>
              </a:rPr>
              <a:t>Nació el 12 de julio del 1871, En </a:t>
            </a:r>
            <a:r>
              <a:rPr lang="es-ES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Zurich-Enge</a:t>
            </a:r>
            <a:r>
              <a:rPr lang="es-ES" dirty="0">
                <a:solidFill>
                  <a:schemeClr val="tx1"/>
                </a:solidFill>
                <a:latin typeface="Bahnschrift SemiLight Condensed" panose="020B0502040204020203" pitchFamily="34" charset="0"/>
              </a:rPr>
              <a:t>, Alemania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6645323" y="3715210"/>
            <a:ext cx="3827418" cy="50667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Bahnschrift Light" panose="020B0502040204020203" pitchFamily="34" charset="0"/>
              </a:rPr>
              <a:t>Se divorció (1913) y quedó sin hijos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928461" y="2041473"/>
            <a:ext cx="3605349" cy="38417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Fue la duodécima hija de un granjero</a:t>
            </a:r>
            <a:r>
              <a:rPr lang="es-E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2928460" y="3014618"/>
            <a:ext cx="3605349" cy="3420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Bahnschrift Light" panose="020B0502040204020203" pitchFamily="34" charset="0"/>
              </a:rPr>
              <a:t>Se quedo huérfana a los 16 años.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736964" y="2307489"/>
            <a:ext cx="2024347" cy="1125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MARGARETE STEGMANN</a:t>
            </a:r>
          </a:p>
        </p:txBody>
      </p:sp>
      <p:sp>
        <p:nvSpPr>
          <p:cNvPr id="27" name="Flecha izquierda y arriba 26"/>
          <p:cNvSpPr/>
          <p:nvPr/>
        </p:nvSpPr>
        <p:spPr>
          <a:xfrm rot="5400000">
            <a:off x="670307" y="3778364"/>
            <a:ext cx="1525578" cy="953588"/>
          </a:xfrm>
          <a:prstGeom prst="leftUpArrow">
            <a:avLst>
              <a:gd name="adj1" fmla="val 0"/>
              <a:gd name="adj2" fmla="val 2102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9" name="Conector recto de flecha 28"/>
          <p:cNvCxnSpPr>
            <a:stCxn id="8" idx="3"/>
            <a:endCxn id="10" idx="1"/>
          </p:cNvCxnSpPr>
          <p:nvPr/>
        </p:nvCxnSpPr>
        <p:spPr>
          <a:xfrm flipV="1">
            <a:off x="5731726" y="3968547"/>
            <a:ext cx="913597" cy="848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 redondeado 30"/>
          <p:cNvSpPr/>
          <p:nvPr/>
        </p:nvSpPr>
        <p:spPr>
          <a:xfrm>
            <a:off x="6645323" y="4323593"/>
            <a:ext cx="4109369" cy="987869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Margarete</a:t>
            </a:r>
            <a:r>
              <a:rPr lang="es-ES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 tomó contacto con el psicoanálisis gracias a su marido que fue analizado por Sigmund Freud</a:t>
            </a:r>
          </a:p>
        </p:txBody>
      </p:sp>
      <p:cxnSp>
        <p:nvCxnSpPr>
          <p:cNvPr id="34" name="Conector recto de flecha 33"/>
          <p:cNvCxnSpPr>
            <a:cxnSpLocks/>
            <a:endCxn id="31" idx="1"/>
          </p:cNvCxnSpPr>
          <p:nvPr/>
        </p:nvCxnSpPr>
        <p:spPr>
          <a:xfrm flipV="1">
            <a:off x="5731726" y="4817528"/>
            <a:ext cx="913597" cy="24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 21">
            <a:extLst>
              <a:ext uri="{FF2B5EF4-FFF2-40B4-BE49-F238E27FC236}">
                <a16:creationId xmlns:a16="http://schemas.microsoft.com/office/drawing/2014/main" id="{437F358A-E6E8-47D4-889D-795F67D62913}"/>
              </a:ext>
            </a:extLst>
          </p:cNvPr>
          <p:cNvSpPr/>
          <p:nvPr/>
        </p:nvSpPr>
        <p:spPr>
          <a:xfrm>
            <a:off x="2928460" y="3386821"/>
            <a:ext cx="3605349" cy="52635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Bahnschrift Light" panose="020B0502040204020203" pitchFamily="34" charset="0"/>
              </a:rPr>
              <a:t>Murió el 7 de enero de 1936. En </a:t>
            </a:r>
            <a:r>
              <a:rPr lang="es-ES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Dresden-Arlesheim</a:t>
            </a:r>
            <a:r>
              <a:rPr lang="es-ES" dirty="0">
                <a:solidFill>
                  <a:schemeClr val="tx1"/>
                </a:solidFill>
                <a:latin typeface="Bahnschrift Light" panose="020B0502040204020203" pitchFamily="34" charset="0"/>
              </a:rPr>
              <a:t>, </a:t>
            </a:r>
            <a:r>
              <a:rPr lang="es-ES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Alemania</a:t>
            </a:r>
            <a:r>
              <a:rPr lang="es-ES" dirty="0">
                <a:solidFill>
                  <a:schemeClr val="tx1"/>
                </a:solidFill>
                <a:latin typeface="Bahnschrift Light" panose="020B0502040204020203" pitchFamily="34" charset="0"/>
              </a:rPr>
              <a:t>. </a:t>
            </a:r>
            <a:endParaRPr lang="es-ES" dirty="0">
              <a:solidFill>
                <a:schemeClr val="tx1"/>
              </a:solidFill>
              <a:latin typeface="Bahnschrift SemiLight Condensed" panose="020B0502040204020203" pitchFamily="34" charset="0"/>
            </a:endParaRPr>
          </a:p>
        </p:txBody>
      </p:sp>
      <p:sp>
        <p:nvSpPr>
          <p:cNvPr id="30" name="Flecha izquierda y arriba 26">
            <a:extLst>
              <a:ext uri="{FF2B5EF4-FFF2-40B4-BE49-F238E27FC236}">
                <a16:creationId xmlns:a16="http://schemas.microsoft.com/office/drawing/2014/main" id="{644435AC-7073-4F68-B490-B4633A271EC9}"/>
              </a:ext>
            </a:extLst>
          </p:cNvPr>
          <p:cNvSpPr/>
          <p:nvPr/>
        </p:nvSpPr>
        <p:spPr>
          <a:xfrm rot="5400000">
            <a:off x="4784905" y="4319509"/>
            <a:ext cx="577115" cy="2608699"/>
          </a:xfrm>
          <a:prstGeom prst="leftUpArrow">
            <a:avLst>
              <a:gd name="adj1" fmla="val 0"/>
              <a:gd name="adj2" fmla="val 2102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9FDF946E-60ED-4D54-9FF2-E7211996585B}"/>
              </a:ext>
            </a:extLst>
          </p:cNvPr>
          <p:cNvSpPr/>
          <p:nvPr/>
        </p:nvSpPr>
        <p:spPr>
          <a:xfrm>
            <a:off x="6645323" y="5428432"/>
            <a:ext cx="3827418" cy="65907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Bahnschrift Light" panose="020B0502040204020203" pitchFamily="34" charset="0"/>
              </a:rPr>
              <a:t>El esposo murió el 27.10.1914 como voluntario de guerra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AAE7ACCD-EE69-4FEE-932F-A6EB954291C7}"/>
              </a:ext>
            </a:extLst>
          </p:cNvPr>
          <p:cNvSpPr/>
          <p:nvPr/>
        </p:nvSpPr>
        <p:spPr>
          <a:xfrm>
            <a:off x="6923986" y="1509885"/>
            <a:ext cx="4343409" cy="191911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Bahnschrift Light" panose="020B0502040204020203" pitchFamily="34" charset="0"/>
              </a:rPr>
              <a:t>En varias fuentes (en concreto en “</a:t>
            </a:r>
            <a:r>
              <a:rPr lang="es-ES" i="1" dirty="0">
                <a:solidFill>
                  <a:schemeClr val="tx1"/>
                </a:solidFill>
                <a:latin typeface="Bahnschrift Light" panose="020B0502040204020203" pitchFamily="34" charset="0"/>
              </a:rPr>
              <a:t>Müller, Thomas, </a:t>
            </a:r>
            <a:r>
              <a:rPr lang="es-ES" i="1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Hermanns</a:t>
            </a:r>
            <a:r>
              <a:rPr lang="es-ES" i="1" dirty="0">
                <a:solidFill>
                  <a:schemeClr val="tx1"/>
                </a:solidFill>
                <a:latin typeface="Bahnschrift Light" panose="020B0502040204020203" pitchFamily="34" charset="0"/>
              </a:rPr>
              <a:t>, </a:t>
            </a:r>
            <a:r>
              <a:rPr lang="es-ES" i="1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Ludger</a:t>
            </a:r>
            <a:r>
              <a:rPr lang="es-ES" i="1" dirty="0">
                <a:solidFill>
                  <a:schemeClr val="tx1"/>
                </a:solidFill>
                <a:latin typeface="Bahnschrift Light" panose="020B0502040204020203" pitchFamily="34" charset="0"/>
              </a:rPr>
              <a:t> M “</a:t>
            </a:r>
            <a:r>
              <a:rPr lang="es-ES" dirty="0">
                <a:solidFill>
                  <a:schemeClr val="tx1"/>
                </a:solidFill>
                <a:latin typeface="Bahnschrift Light" panose="020B0502040204020203" pitchFamily="34" charset="0"/>
              </a:rPr>
              <a:t>,) era considerada:</a:t>
            </a:r>
          </a:p>
          <a:p>
            <a:pPr algn="ctr"/>
            <a:r>
              <a:rPr lang="es-ES" dirty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lang="es-ES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psicoanalista, miembro del Reichstag y activista de los derechos de las mujeres</a:t>
            </a:r>
            <a:endParaRPr lang="es-ES" b="1" dirty="0">
              <a:solidFill>
                <a:schemeClr val="tx1"/>
              </a:solidFill>
              <a:latin typeface="Bahnschrift SemiLight Condensed" panose="020B0502040204020203" pitchFamily="34" charset="0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1C69E129-1BAE-4BED-B8D4-3D7D195DF0C3}"/>
              </a:ext>
            </a:extLst>
          </p:cNvPr>
          <p:cNvSpPr/>
          <p:nvPr/>
        </p:nvSpPr>
        <p:spPr>
          <a:xfrm>
            <a:off x="2928460" y="2465988"/>
            <a:ext cx="3605349" cy="52635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Bahnschrift Light" panose="020B0502040204020203" pitchFamily="34" charset="0"/>
              </a:rPr>
              <a:t>Se piensa que el padre se llamaba Johannes M'-Huber </a:t>
            </a:r>
            <a:endParaRPr lang="es-ES" dirty="0">
              <a:solidFill>
                <a:schemeClr val="tx1"/>
              </a:solidFill>
              <a:latin typeface="Bahnschrift Semi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897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7198" y="1353419"/>
            <a:ext cx="6794861" cy="1045028"/>
          </a:xfrm>
        </p:spPr>
        <p:txBody>
          <a:bodyPr/>
          <a:lstStyle/>
          <a:p>
            <a:r>
              <a:rPr lang="es-ES" dirty="0">
                <a:latin typeface="Arial Rounded MT Bold" panose="020F0704030504030204" pitchFamily="34" charset="0"/>
              </a:rPr>
              <a:t>BIOGRAFÍA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80160" y="2664823"/>
            <a:ext cx="9457509" cy="2010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En 1911 junto con </a:t>
            </a:r>
            <a:r>
              <a:rPr lang="es-ES" b="1" dirty="0"/>
              <a:t>Mira </a:t>
            </a:r>
            <a:r>
              <a:rPr lang="es-ES" b="1" dirty="0" err="1"/>
              <a:t>Gincburg</a:t>
            </a:r>
            <a:r>
              <a:rPr lang="es-ES" b="1" dirty="0"/>
              <a:t> , </a:t>
            </a:r>
            <a:r>
              <a:rPr lang="es-ES" b="1" dirty="0" err="1"/>
              <a:t>Tatja</a:t>
            </a:r>
            <a:r>
              <a:rPr lang="es-ES" b="1" dirty="0"/>
              <a:t> na Rosenthal y Karen Horney</a:t>
            </a:r>
            <a:r>
              <a:rPr lang="es-ES" dirty="0"/>
              <a:t> fue de las primeras mujeres aceptadas como miembros de pleno derecho de la Asociación Psicoanalítica de Berlín. Su análisis de entrenamiento probablemente la hizo con </a:t>
            </a:r>
            <a:r>
              <a:rPr lang="es-ES" b="1" dirty="0"/>
              <a:t>Karl Abraham.</a:t>
            </a:r>
          </a:p>
        </p:txBody>
      </p:sp>
    </p:spTree>
    <p:extLst>
      <p:ext uri="{BB962C8B-B14F-4D97-AF65-F5344CB8AC3E}">
        <p14:creationId xmlns:p14="http://schemas.microsoft.com/office/powerpoint/2010/main" val="4041411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66" y="1521832"/>
            <a:ext cx="1905000" cy="2952750"/>
          </a:xfrm>
          <a:prstGeom prst="rect">
            <a:avLst/>
          </a:prstGeom>
        </p:spPr>
      </p:pic>
      <p:pic>
        <p:nvPicPr>
          <p:cNvPr id="5" name="Picture 4" descr="https://upload.wikimedia.org/wikipedia/commons/thumb/f/fa/Gedenktafel_Berliner_Psychoanalytisches_Institut.jpg/800px-Gedenktafel_Berliner_Psychoanalytisches_Institu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807" y="3565838"/>
            <a:ext cx="190500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lamada de flecha a la izquierda 6"/>
          <p:cNvSpPr/>
          <p:nvPr/>
        </p:nvSpPr>
        <p:spPr>
          <a:xfrm>
            <a:off x="2476499" y="648024"/>
            <a:ext cx="3493227" cy="3865552"/>
          </a:xfrm>
          <a:prstGeom prst="leftArrowCallout">
            <a:avLst>
              <a:gd name="adj1" fmla="val 7851"/>
              <a:gd name="adj2" fmla="val 11781"/>
              <a:gd name="adj3" fmla="val 13925"/>
              <a:gd name="adj4" fmla="val 7819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bg1"/>
                </a:solidFill>
              </a:rPr>
              <a:t>-    </a:t>
            </a:r>
            <a:r>
              <a:rPr lang="es-ES" dirty="0">
                <a:solidFill>
                  <a:schemeClr val="bg1"/>
                </a:solidFill>
                <a:latin typeface="Bahnschrift" panose="020B0502040204020203" pitchFamily="34" charset="0"/>
              </a:rPr>
              <a:t>Psicoanalista alemán</a:t>
            </a: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bg1"/>
                </a:solidFill>
                <a:latin typeface="Bahnschrift" panose="020B0502040204020203" pitchFamily="34" charset="0"/>
              </a:rPr>
              <a:t>Uno de los primeros discípulos de Sigmund Freud, con quien mantuvo correspondencia.</a:t>
            </a: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bg1"/>
                </a:solidFill>
                <a:latin typeface="Bahnschrift" panose="020B0502040204020203" pitchFamily="34" charset="0"/>
              </a:rPr>
              <a:t>Freud se refirió a él como «mi mejor alumno».</a:t>
            </a: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bg1"/>
                </a:solidFill>
                <a:latin typeface="Bahnschrift" panose="020B0502040204020203" pitchFamily="34" charset="0"/>
              </a:rPr>
              <a:t>El instituto psicoanalítico de Berlín lleva su nombre.</a:t>
            </a:r>
          </a:p>
          <a:p>
            <a:pPr marL="285750" indent="-285750">
              <a:buFontTx/>
              <a:buChar char="-"/>
            </a:pPr>
            <a:endParaRPr lang="es-ES" dirty="0"/>
          </a:p>
        </p:txBody>
      </p:sp>
      <p:sp>
        <p:nvSpPr>
          <p:cNvPr id="9" name="Elipse 8"/>
          <p:cNvSpPr/>
          <p:nvPr/>
        </p:nvSpPr>
        <p:spPr>
          <a:xfrm>
            <a:off x="9793303" y="1982994"/>
            <a:ext cx="1754263" cy="927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Bahnschrift" panose="020B0502040204020203" pitchFamily="34" charset="0"/>
              </a:rPr>
              <a:t>Mira </a:t>
            </a:r>
            <a:r>
              <a:rPr lang="es-ES" dirty="0" err="1">
                <a:latin typeface="Bahnschrift" panose="020B0502040204020203" pitchFamily="34" charset="0"/>
              </a:rPr>
              <a:t>Gincburg</a:t>
            </a:r>
            <a:r>
              <a:rPr lang="es-ES" dirty="0">
                <a:latin typeface="Bahnschrift" panose="020B0502040204020203" pitchFamily="34" charset="0"/>
              </a:rPr>
              <a:t>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0288" y="4513576"/>
            <a:ext cx="1749704" cy="1749704"/>
          </a:xfrm>
          <a:prstGeom prst="rect">
            <a:avLst/>
          </a:prstGeom>
        </p:spPr>
      </p:pic>
      <p:sp>
        <p:nvSpPr>
          <p:cNvPr id="13" name="Llamada de flecha a la izquierda 12"/>
          <p:cNvSpPr/>
          <p:nvPr/>
        </p:nvSpPr>
        <p:spPr>
          <a:xfrm>
            <a:off x="5111931" y="4415246"/>
            <a:ext cx="5264331" cy="152835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309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latin typeface="Bahnschrift Light" panose="020B0502040204020203" pitchFamily="34" charset="0"/>
              </a:rPr>
              <a:t>-    Fue psicóloga y psicoanalista alemana.</a:t>
            </a:r>
          </a:p>
          <a:p>
            <a:pPr marL="285750" indent="-285750">
              <a:buFontTx/>
              <a:buChar char="-"/>
            </a:pPr>
            <a:r>
              <a:rPr lang="es-ES" dirty="0">
                <a:latin typeface="Bahnschrift Light" panose="020B0502040204020203" pitchFamily="34" charset="0"/>
              </a:rPr>
              <a:t>Sus teorías cuestionaron puntos principales de Freud.</a:t>
            </a:r>
          </a:p>
          <a:p>
            <a:pPr marL="285750" indent="-285750">
              <a:buFontTx/>
              <a:buChar char="-"/>
            </a:pPr>
            <a:r>
              <a:rPr lang="es-ES" dirty="0">
                <a:latin typeface="Bahnschrift Light" panose="020B0502040204020203" pitchFamily="34" charset="0"/>
              </a:rPr>
              <a:t>Su pensamiento es clasificado dentro del </a:t>
            </a:r>
            <a:r>
              <a:rPr lang="es-ES" dirty="0" err="1">
                <a:latin typeface="Bahnschrift Light" panose="020B0502040204020203" pitchFamily="34" charset="0"/>
              </a:rPr>
              <a:t>neofreudismo</a:t>
            </a:r>
            <a:endParaRPr lang="es-ES" dirty="0">
              <a:latin typeface="Bahnschrift Light" panose="020B0502040204020203" pitchFamily="34" charset="0"/>
            </a:endParaRPr>
          </a:p>
        </p:txBody>
      </p:sp>
      <p:sp>
        <p:nvSpPr>
          <p:cNvPr id="14" name="Llamada de flecha a la derecha 13"/>
          <p:cNvSpPr/>
          <p:nvPr/>
        </p:nvSpPr>
        <p:spPr>
          <a:xfrm>
            <a:off x="6187799" y="648024"/>
            <a:ext cx="3792224" cy="3558216"/>
          </a:xfrm>
          <a:prstGeom prst="rightArrowCallout">
            <a:avLst>
              <a:gd name="adj1" fmla="val 9581"/>
              <a:gd name="adj2" fmla="val 12518"/>
              <a:gd name="adj3" fmla="val 18024"/>
              <a:gd name="adj4" fmla="val 7841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bg1"/>
                </a:solidFill>
                <a:latin typeface="Bahnschrift" panose="020B0502040204020203" pitchFamily="34" charset="0"/>
              </a:rPr>
              <a:t>- Nacida en Łódź en 1884 o 1887 y fallecida en Nueva York en 1949.</a:t>
            </a:r>
          </a:p>
          <a:p>
            <a:r>
              <a:rPr lang="es-ES" dirty="0">
                <a:solidFill>
                  <a:schemeClr val="bg1"/>
                </a:solidFill>
                <a:latin typeface="Bahnschrift" panose="020B0502040204020203" pitchFamily="34" charset="0"/>
              </a:rPr>
              <a:t>- Doctora suiza y psicoanalista de origen polaco</a:t>
            </a:r>
          </a:p>
          <a:p>
            <a:r>
              <a:rPr lang="es-ES" dirty="0">
                <a:solidFill>
                  <a:schemeClr val="bg1"/>
                </a:solidFill>
                <a:latin typeface="Bahnschrift" panose="020B0502040204020203" pitchFamily="34" charset="0"/>
              </a:rPr>
              <a:t>- Pionera del psicoanálisis, es analista infantil </a:t>
            </a:r>
          </a:p>
          <a:p>
            <a:r>
              <a:rPr lang="es-ES" dirty="0">
                <a:solidFill>
                  <a:schemeClr val="bg1"/>
                </a:solidFill>
                <a:latin typeface="Bahnschrift" panose="020B0502040204020203" pitchFamily="34" charset="0"/>
              </a:rPr>
              <a:t>- Miembro fundadora de la Sociedad Suiza para el Psicoanálisis en 1919.</a:t>
            </a:r>
          </a:p>
        </p:txBody>
      </p:sp>
      <p:sp>
        <p:nvSpPr>
          <p:cNvPr id="15" name="Elipse 14"/>
          <p:cNvSpPr/>
          <p:nvPr/>
        </p:nvSpPr>
        <p:spPr>
          <a:xfrm>
            <a:off x="4902555" y="5534264"/>
            <a:ext cx="1322614" cy="8186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Karen </a:t>
            </a:r>
            <a:r>
              <a:rPr lang="es-ES" b="1" dirty="0" err="1"/>
              <a:t>Horney</a:t>
            </a:r>
            <a:endParaRPr lang="es-ES" dirty="0"/>
          </a:p>
        </p:txBody>
      </p:sp>
      <p:sp>
        <p:nvSpPr>
          <p:cNvPr id="17" name="Elipse 16"/>
          <p:cNvSpPr/>
          <p:nvPr/>
        </p:nvSpPr>
        <p:spPr>
          <a:xfrm>
            <a:off x="1615066" y="648024"/>
            <a:ext cx="1541060" cy="8552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Karl Abraham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9118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AB6CD7-95C0-4B4B-8D72-EAB55E461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Arial Rounded MT Bold" panose="020F0704030504030204" pitchFamily="34" charset="0"/>
              </a:rPr>
              <a:t>FORMACIÓN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DB22E33-66A8-4A8B-8091-11F692A021BC}"/>
              </a:ext>
            </a:extLst>
          </p:cNvPr>
          <p:cNvSpPr/>
          <p:nvPr/>
        </p:nvSpPr>
        <p:spPr>
          <a:xfrm>
            <a:off x="702127" y="2909102"/>
            <a:ext cx="2176054" cy="1125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MARGARETE STEGMANN</a:t>
            </a:r>
          </a:p>
        </p:txBody>
      </p:sp>
      <p:sp>
        <p:nvSpPr>
          <p:cNvPr id="5" name="Flecha izquierda y arriba 26">
            <a:extLst>
              <a:ext uri="{FF2B5EF4-FFF2-40B4-BE49-F238E27FC236}">
                <a16:creationId xmlns:a16="http://schemas.microsoft.com/office/drawing/2014/main" id="{ED5A5C3D-9EB2-44D5-830E-24CEF9FAEFE3}"/>
              </a:ext>
            </a:extLst>
          </p:cNvPr>
          <p:cNvSpPr/>
          <p:nvPr/>
        </p:nvSpPr>
        <p:spPr>
          <a:xfrm rot="5400000">
            <a:off x="2885890" y="3523202"/>
            <a:ext cx="1351914" cy="1086652"/>
          </a:xfrm>
          <a:prstGeom prst="leftUpArrow">
            <a:avLst>
              <a:gd name="adj1" fmla="val 5822"/>
              <a:gd name="adj2" fmla="val 2102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C8353CB-8E68-4C83-ACD5-0131850929D6}"/>
              </a:ext>
            </a:extLst>
          </p:cNvPr>
          <p:cNvSpPr/>
          <p:nvPr/>
        </p:nvSpPr>
        <p:spPr>
          <a:xfrm>
            <a:off x="4136494" y="4175669"/>
            <a:ext cx="2460054" cy="67926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Realizó sus estudios médicos en </a:t>
            </a:r>
            <a:r>
              <a:rPr lang="es-ES" dirty="0" err="1">
                <a:solidFill>
                  <a:schemeClr val="tx1"/>
                </a:solidFill>
                <a:latin typeface="Bahnschrift Light SemiCondensed" panose="020B0502040204020203" pitchFamily="34" charset="0"/>
              </a:rPr>
              <a:t>Zurich</a:t>
            </a:r>
            <a:r>
              <a:rPr lang="es-ES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, Berna.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4C8E819-51CB-4F8E-A66A-F0189B3EF3B6}"/>
              </a:ext>
            </a:extLst>
          </p:cNvPr>
          <p:cNvSpPr/>
          <p:nvPr/>
        </p:nvSpPr>
        <p:spPr>
          <a:xfrm>
            <a:off x="8413295" y="2907899"/>
            <a:ext cx="2992243" cy="67926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Trabajó como corresponsal en la oficina de correos del distrito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69DD260-EEA0-42A4-B547-7C3F43D42BF8}"/>
              </a:ext>
            </a:extLst>
          </p:cNvPr>
          <p:cNvSpPr/>
          <p:nvPr/>
        </p:nvSpPr>
        <p:spPr>
          <a:xfrm>
            <a:off x="6264993" y="2907898"/>
            <a:ext cx="2095782" cy="67926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Realizó el examen de la oficina de correos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B4503B5-F43B-4F52-B0B7-FF24B09CE926}"/>
              </a:ext>
            </a:extLst>
          </p:cNvPr>
          <p:cNvSpPr/>
          <p:nvPr/>
        </p:nvSpPr>
        <p:spPr>
          <a:xfrm>
            <a:off x="4205020" y="2788854"/>
            <a:ext cx="2021389" cy="9173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Cursó primaria y secundaria en la escuela privada.</a:t>
            </a:r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98351BF9-6F7A-45A6-9DD2-80F82D419C59}"/>
              </a:ext>
            </a:extLst>
          </p:cNvPr>
          <p:cNvSpPr/>
          <p:nvPr/>
        </p:nvSpPr>
        <p:spPr>
          <a:xfrm>
            <a:off x="2971368" y="2990017"/>
            <a:ext cx="1219718" cy="4816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Bahnschrift Light Condensed" panose="020B0502040204020203" pitchFamily="34" charset="0"/>
              </a:rPr>
              <a:t>FORMACIÓN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17649D3B-94DA-4479-844E-5F23884573C2}"/>
              </a:ext>
            </a:extLst>
          </p:cNvPr>
          <p:cNvSpPr/>
          <p:nvPr/>
        </p:nvSpPr>
        <p:spPr>
          <a:xfrm>
            <a:off x="6785102" y="4175669"/>
            <a:ext cx="1918079" cy="67926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Bahnschrift Light" panose="020B0502040204020203" pitchFamily="34" charset="0"/>
              </a:rPr>
              <a:t>Doctorado</a:t>
            </a:r>
            <a:r>
              <a:rPr lang="es-ES" dirty="0"/>
              <a:t> 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AFA9F9F2-35CA-4E75-A14B-A6B2E76B0C01}"/>
              </a:ext>
            </a:extLst>
          </p:cNvPr>
          <p:cNvSpPr/>
          <p:nvPr/>
        </p:nvSpPr>
        <p:spPr>
          <a:xfrm>
            <a:off x="8891735" y="4004065"/>
            <a:ext cx="2095782" cy="94621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Bahnschrift Light" panose="020B0502040204020203" pitchFamily="34" charset="0"/>
              </a:rPr>
              <a:t>Tesis sobre el asesinato infantil (1910)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B5B307D2-F442-4584-9BDD-BB84B4246BDC}"/>
              </a:ext>
            </a:extLst>
          </p:cNvPr>
          <p:cNvSpPr/>
          <p:nvPr/>
        </p:nvSpPr>
        <p:spPr>
          <a:xfrm>
            <a:off x="7335272" y="5129826"/>
            <a:ext cx="2275694" cy="9058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Neuróloga y general (Dresde)</a:t>
            </a:r>
          </a:p>
        </p:txBody>
      </p:sp>
      <p:sp>
        <p:nvSpPr>
          <p:cNvPr id="24" name="Rectángulo redondeado 20">
            <a:extLst>
              <a:ext uri="{FF2B5EF4-FFF2-40B4-BE49-F238E27FC236}">
                <a16:creationId xmlns:a16="http://schemas.microsoft.com/office/drawing/2014/main" id="{C4CC8761-A574-4D65-875A-AD13A14B34CB}"/>
              </a:ext>
            </a:extLst>
          </p:cNvPr>
          <p:cNvSpPr/>
          <p:nvPr/>
        </p:nvSpPr>
        <p:spPr>
          <a:xfrm>
            <a:off x="3594917" y="5143038"/>
            <a:ext cx="3054188" cy="9058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700" dirty="0">
                <a:latin typeface="Bahnschrift Light" panose="020B0502040204020203" pitchFamily="34" charset="0"/>
              </a:rPr>
              <a:t>1926-1936 estableció la práctica médica y neuróloga en Dresde.</a:t>
            </a:r>
          </a:p>
        </p:txBody>
      </p:sp>
      <p:sp>
        <p:nvSpPr>
          <p:cNvPr id="25" name="Flecha derecha 14">
            <a:extLst>
              <a:ext uri="{FF2B5EF4-FFF2-40B4-BE49-F238E27FC236}">
                <a16:creationId xmlns:a16="http://schemas.microsoft.com/office/drawing/2014/main" id="{D7EDACA5-33EC-4D00-AFA7-B4C16B76C0BF}"/>
              </a:ext>
            </a:extLst>
          </p:cNvPr>
          <p:cNvSpPr/>
          <p:nvPr/>
        </p:nvSpPr>
        <p:spPr>
          <a:xfrm rot="10800000">
            <a:off x="6695422" y="5489355"/>
            <a:ext cx="564944" cy="195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" name="Flecha: a la izquierda y arriba 25">
            <a:extLst>
              <a:ext uri="{FF2B5EF4-FFF2-40B4-BE49-F238E27FC236}">
                <a16:creationId xmlns:a16="http://schemas.microsoft.com/office/drawing/2014/main" id="{37ED430F-DAF4-4066-A8E0-BFAD40D3B28B}"/>
              </a:ext>
            </a:extLst>
          </p:cNvPr>
          <p:cNvSpPr/>
          <p:nvPr/>
        </p:nvSpPr>
        <p:spPr>
          <a:xfrm>
            <a:off x="9685871" y="5036421"/>
            <a:ext cx="907787" cy="728759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9785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991B8C-F977-4FA7-BF45-127F1E272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95800" y="430101"/>
            <a:ext cx="9601196" cy="1303867"/>
          </a:xfrm>
        </p:spPr>
        <p:txBody>
          <a:bodyPr/>
          <a:lstStyle/>
          <a:p>
            <a:r>
              <a:rPr lang="es-ES" dirty="0">
                <a:latin typeface="Arial Rounded MT Bold" panose="020F0704030504030204" pitchFamily="34" charset="0"/>
              </a:rPr>
              <a:t>FORMACIÓN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3BDC032-A6FF-4DB4-9E38-674CA360B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968" y="1527551"/>
            <a:ext cx="2334291" cy="2762691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F38F2394-ABE0-47A8-884B-2CA7A3F4E742}"/>
              </a:ext>
            </a:extLst>
          </p:cNvPr>
          <p:cNvSpPr/>
          <p:nvPr/>
        </p:nvSpPr>
        <p:spPr>
          <a:xfrm>
            <a:off x="816968" y="4361410"/>
            <a:ext cx="2021389" cy="64014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MATRÍCULA UNIVERSIDAD</a:t>
            </a: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99353147-DAA7-4403-8E13-8AF8A41EB506}"/>
              </a:ext>
            </a:extLst>
          </p:cNvPr>
          <p:cNvSpPr/>
          <p:nvPr/>
        </p:nvSpPr>
        <p:spPr>
          <a:xfrm>
            <a:off x="3253028" y="3128913"/>
            <a:ext cx="893496" cy="202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Bahnschrift Light Condensed" panose="020B0502040204020203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E639BC9-E840-4CEB-9F01-ED66A52D2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0" y="689427"/>
            <a:ext cx="7000511" cy="360081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8EE8DDC-50B4-4A33-93CE-242FC4E3B3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318"/>
          <a:stretch/>
        </p:blipFill>
        <p:spPr>
          <a:xfrm>
            <a:off x="4343906" y="4097885"/>
            <a:ext cx="7384797" cy="233001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9A8605C-AA22-4509-BE27-E7EED79E5F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671" y="1733968"/>
            <a:ext cx="1153850" cy="115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02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universidad de zurich 190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178" y="1576476"/>
            <a:ext cx="4614636" cy="303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741571"/>
            <a:ext cx="4758327" cy="166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764178" y="305861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dirty="0" smtClean="0">
                <a:sym typeface="Wingdings" panose="05000000000000000000" pitchFamily="2" charset="2"/>
              </a:rPr>
              <a:t>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bicada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en la ciudad de Zúrich, es la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niversidad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más grande de Suiza, con más de 24 000 estudiantes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 Fundada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1833. Actualmente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, la universidad tiene las facultades de Artes, Economía, Derecho, Medicina, Ciencias, Teología y Medicina Veterinaria, ofreciendo la más amplia gama de asignaturas y cursos de cualquier institución de educación superior de Suiza.</a:t>
            </a:r>
          </a:p>
        </p:txBody>
      </p:sp>
    </p:spTree>
    <p:extLst>
      <p:ext uri="{BB962C8B-B14F-4D97-AF65-F5344CB8AC3E}">
        <p14:creationId xmlns:p14="http://schemas.microsoft.com/office/powerpoint/2010/main" val="1497591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>
                <a:latin typeface="Arial Rounded MT Bold" panose="020F0704030504030204" pitchFamily="34" charset="0"/>
              </a:rPr>
              <a:t>EN RELACIÓN CON LA POLÍTICA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1277814" y="2672859"/>
            <a:ext cx="2368062" cy="6447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Arial Rounded MT Bold" panose="020F0704030504030204" pitchFamily="34" charset="0"/>
              </a:rPr>
              <a:t>En 1918 se unió al SPD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8428890" y="2519936"/>
            <a:ext cx="2642892" cy="9506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Arial Rounded MT Bold" panose="020F0704030504030204" pitchFamily="34" charset="0"/>
              </a:rPr>
              <a:t>Entre 1924 y 1932 fue miembro SPD del Reichstag alemán</a:t>
            </a:r>
          </a:p>
        </p:txBody>
      </p:sp>
      <p:sp>
        <p:nvSpPr>
          <p:cNvPr id="7" name="6 Flecha derecha"/>
          <p:cNvSpPr/>
          <p:nvPr/>
        </p:nvSpPr>
        <p:spPr>
          <a:xfrm>
            <a:off x="3974123" y="2825257"/>
            <a:ext cx="844061" cy="31652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 redondeado"/>
          <p:cNvSpPr/>
          <p:nvPr/>
        </p:nvSpPr>
        <p:spPr>
          <a:xfrm>
            <a:off x="4935415" y="2443213"/>
            <a:ext cx="2203936" cy="11088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Arial Rounded MT Bold" panose="020F0704030504030204" pitchFamily="34" charset="0"/>
              </a:rPr>
              <a:t>En 1920 fue concejala de Dresde no remunerada</a:t>
            </a:r>
          </a:p>
        </p:txBody>
      </p:sp>
      <p:sp>
        <p:nvSpPr>
          <p:cNvPr id="10" name="9 Flecha derecha"/>
          <p:cNvSpPr/>
          <p:nvPr/>
        </p:nvSpPr>
        <p:spPr>
          <a:xfrm>
            <a:off x="7233138" y="2828188"/>
            <a:ext cx="902677" cy="33411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05" y="3470028"/>
            <a:ext cx="1388087" cy="138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949569" y="4923693"/>
            <a:ext cx="31183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Comic Sans MS" panose="030F0702030302020204" pitchFamily="66" charset="0"/>
                <a:cs typeface="Arial" panose="020B0604020202020204" pitchFamily="34" charset="0"/>
              </a:rPr>
              <a:t>El Partido Socialdemócrata de Alemania es un partido político alemán de ideología socialdemócrata.</a:t>
            </a:r>
          </a:p>
        </p:txBody>
      </p:sp>
      <p:sp>
        <p:nvSpPr>
          <p:cNvPr id="12" name="AutoShape 5" descr="Resultado de imagen de Dresde en 19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AutoShape 8" descr="Resultado de imagen de Dresde en 192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" name="AutoShape 10" descr="Resultado de imagen de Dresde en 192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153" y="3591034"/>
            <a:ext cx="2213779" cy="123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53340"/>
            <a:ext cx="1852614" cy="136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4766371" y="5010554"/>
            <a:ext cx="1200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Comic Sans MS" panose="030F0702030302020204" pitchFamily="66" charset="0"/>
              </a:rPr>
              <a:t>Ciudad de Dresde</a:t>
            </a: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224" y="4945535"/>
            <a:ext cx="1735017" cy="129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224" y="3609237"/>
            <a:ext cx="1746739" cy="120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9976340" y="3692586"/>
            <a:ext cx="148883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Comic Sans MS" panose="030F0702030302020204" pitchFamily="66" charset="0"/>
              </a:rPr>
              <a:t>El edificio del Reichstag se encuentra en el barrio del </a:t>
            </a:r>
            <a:r>
              <a:rPr lang="es-ES" sz="1400" b="1" dirty="0" err="1">
                <a:latin typeface="Comic Sans MS" panose="030F0702030302020204" pitchFamily="66" charset="0"/>
              </a:rPr>
              <a:t>Tiergarten</a:t>
            </a:r>
            <a:r>
              <a:rPr lang="es-ES" sz="1400" b="1" dirty="0">
                <a:latin typeface="Comic Sans MS" panose="030F0702030302020204" pitchFamily="66" charset="0"/>
              </a:rPr>
              <a:t>, en Berlín, capital de Alemania. Fue la sede del parlamento de la República de Weimar </a:t>
            </a:r>
          </a:p>
        </p:txBody>
      </p:sp>
    </p:spTree>
    <p:extLst>
      <p:ext uri="{BB962C8B-B14F-4D97-AF65-F5344CB8AC3E}">
        <p14:creationId xmlns:p14="http://schemas.microsoft.com/office/powerpoint/2010/main" val="37442487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Naranja amarillo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324</TotalTime>
  <Words>822</Words>
  <Application>Microsoft Office PowerPoint</Application>
  <PresentationFormat>Panorámica</PresentationFormat>
  <Paragraphs>101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8" baseType="lpstr">
      <vt:lpstr>Agency FB</vt:lpstr>
      <vt:lpstr>Algerian</vt:lpstr>
      <vt:lpstr>Arial</vt:lpstr>
      <vt:lpstr>Arial Rounded MT Bold</vt:lpstr>
      <vt:lpstr>Bahnschrift</vt:lpstr>
      <vt:lpstr>Bahnschrift Light</vt:lpstr>
      <vt:lpstr>Bahnschrift Light Condensed</vt:lpstr>
      <vt:lpstr>Bahnschrift Light SemiCondensed</vt:lpstr>
      <vt:lpstr>Bahnschrift SemiLight Condensed</vt:lpstr>
      <vt:lpstr>Comic Sans MS</vt:lpstr>
      <vt:lpstr>Garamond</vt:lpstr>
      <vt:lpstr>Wingdings</vt:lpstr>
      <vt:lpstr>Orgánico</vt:lpstr>
      <vt:lpstr>ANNA-MARGARETE STEGMANN</vt:lpstr>
      <vt:lpstr>ÍNDICE</vt:lpstr>
      <vt:lpstr>BIOGRAFÍA.</vt:lpstr>
      <vt:lpstr>BIOGRAFÍA</vt:lpstr>
      <vt:lpstr>Presentación de PowerPoint</vt:lpstr>
      <vt:lpstr>FORMACIÓN</vt:lpstr>
      <vt:lpstr>FORMACIÓN</vt:lpstr>
      <vt:lpstr>Presentación de PowerPoint</vt:lpstr>
      <vt:lpstr>EN RELACIÓN CON LA POLÍTICA</vt:lpstr>
      <vt:lpstr>EN RELACIÓN CON LA POLÍTICA</vt:lpstr>
      <vt:lpstr>CONTRIBUCIONES</vt:lpstr>
      <vt:lpstr>CONTRIBUCIONES</vt:lpstr>
      <vt:lpstr>PUBLICACIONES PROPIAS</vt:lpstr>
      <vt:lpstr>BIBLIOGRAFÍA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</dc:title>
  <dc:creator>Usuario</dc:creator>
  <cp:lastModifiedBy>Usuario</cp:lastModifiedBy>
  <cp:revision>49</cp:revision>
  <dcterms:created xsi:type="dcterms:W3CDTF">2019-04-04T09:44:19Z</dcterms:created>
  <dcterms:modified xsi:type="dcterms:W3CDTF">2019-05-23T09:41:28Z</dcterms:modified>
</cp:coreProperties>
</file>